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303" r:id="rId4"/>
    <p:sldId id="258" r:id="rId5"/>
    <p:sldId id="293" r:id="rId6"/>
    <p:sldId id="274" r:id="rId7"/>
    <p:sldId id="296" r:id="rId8"/>
    <p:sldId id="275" r:id="rId9"/>
    <p:sldId id="294" r:id="rId10"/>
    <p:sldId id="307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282" r:id="rId19"/>
    <p:sldId id="306" r:id="rId20"/>
    <p:sldId id="308" r:id="rId21"/>
    <p:sldId id="304" r:id="rId22"/>
    <p:sldId id="309" r:id="rId23"/>
    <p:sldId id="315" r:id="rId24"/>
    <p:sldId id="310" r:id="rId25"/>
    <p:sldId id="313" r:id="rId26"/>
    <p:sldId id="316" r:id="rId27"/>
    <p:sldId id="317" r:id="rId28"/>
    <p:sldId id="318" r:id="rId29"/>
    <p:sldId id="319" r:id="rId30"/>
    <p:sldId id="321" r:id="rId31"/>
    <p:sldId id="320" r:id="rId32"/>
    <p:sldId id="322" r:id="rId33"/>
    <p:sldId id="323" r:id="rId34"/>
    <p:sldId id="284" r:id="rId35"/>
    <p:sldId id="297" r:id="rId36"/>
    <p:sldId id="300" r:id="rId37"/>
    <p:sldId id="299" r:id="rId38"/>
    <p:sldId id="305" r:id="rId39"/>
    <p:sldId id="332" r:id="rId40"/>
    <p:sldId id="335" r:id="rId41"/>
    <p:sldId id="334" r:id="rId42"/>
    <p:sldId id="333" r:id="rId43"/>
    <p:sldId id="285" r:id="rId44"/>
    <p:sldId id="286" r:id="rId45"/>
    <p:sldId id="295" r:id="rId46"/>
    <p:sldId id="301" r:id="rId47"/>
    <p:sldId id="291" r:id="rId48"/>
    <p:sldId id="29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650"/>
    <a:srgbClr val="FFCDD2"/>
    <a:srgbClr val="5DA2F5"/>
    <a:srgbClr val="F98FBC"/>
    <a:srgbClr val="8037B7"/>
    <a:srgbClr val="FF7D89"/>
    <a:srgbClr val="FFFF99"/>
    <a:srgbClr val="EBFF75"/>
    <a:srgbClr val="262936"/>
    <a:srgbClr val="E3E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01" autoAdjust="0"/>
  </p:normalViewPr>
  <p:slideViewPr>
    <p:cSldViewPr snapToGrid="0">
      <p:cViewPr varScale="1">
        <p:scale>
          <a:sx n="82" d="100"/>
          <a:sy n="82" d="100"/>
        </p:scale>
        <p:origin x="-88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5D0B-0E65-4FF4-A22B-77653F771B58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B5DA-40A7-4264-82C4-6949F3CE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8534-C468-469C-9490-362BB9F1AB32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CC24-F615-471C-8AA3-585C7C3BB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0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2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6906-CC9E-4C78-8B39-49E8505D2FC1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8E60-DC29-4A9B-8B97-9BE37BB6DE63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6656-09A5-47D8-B34C-D3D21FD2D857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93D9-1981-426D-92A1-14B7C23B9198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9C96-E998-4BF4-9346-5E60195CE1FD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CABC-A508-4A7A-A7EC-2EDCBAD0D833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FECA-026D-4318-B190-E11F57D16429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EF6CA-F2F5-47E6-8A7E-D1686FB8B4E4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48A9-BE8A-4E01-964B-196A2DFAFA4E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0B5-888E-4B3B-B472-EB78A312DF0C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35DE-51BC-4B28-B62C-D3359CBF3EA6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59BA8A-D324-49A5-97DF-DE6A210F465E}" type="datetime1">
              <a:rPr lang="en-US" altLang="ko-KR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1D6178-18CB-462C-88FA-EDA65E0E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82" y="1477108"/>
            <a:ext cx="8097595" cy="8331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VR</a:t>
            </a:r>
            <a:r>
              <a:rPr lang="en-US" altLang="ko-KR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/>
              <a:t>기술을 활용한 웹 기반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EE278CF-85B4-448E-BC87-C29308FD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626" y="5203759"/>
            <a:ext cx="3088317" cy="169081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2012150023 </a:t>
            </a:r>
            <a:r>
              <a:rPr lang="ko-KR" altLang="en-US" sz="2400" b="1" dirty="0">
                <a:solidFill>
                  <a:schemeClr val="accent2"/>
                </a:solidFill>
              </a:rPr>
              <a:t>배근빈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2012154036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이인행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2012152049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황송식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E523E3B8-BF1D-43CF-B706-7FCE4E9832A4}"/>
              </a:ext>
            </a:extLst>
          </p:cNvPr>
          <p:cNvSpPr/>
          <p:nvPr/>
        </p:nvSpPr>
        <p:spPr>
          <a:xfrm rot="5400000">
            <a:off x="1124663" y="990599"/>
            <a:ext cx="230659" cy="23065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29132BC1-AF2F-4DD9-9190-09F0B0798AFD}"/>
              </a:ext>
            </a:extLst>
          </p:cNvPr>
          <p:cNvSpPr txBox="1">
            <a:spLocks/>
          </p:cNvSpPr>
          <p:nvPr/>
        </p:nvSpPr>
        <p:spPr>
          <a:xfrm>
            <a:off x="1223525" y="569440"/>
            <a:ext cx="7286162" cy="8752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based Social Network Service using VR tec.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1228CC9-52D6-4708-AC69-769280B0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15" y="3204247"/>
            <a:ext cx="695325" cy="6572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5C48D880-D89A-4351-AF61-924B1D613178}"/>
              </a:ext>
            </a:extLst>
          </p:cNvPr>
          <p:cNvSpPr txBox="1">
            <a:spLocks/>
          </p:cNvSpPr>
          <p:nvPr/>
        </p:nvSpPr>
        <p:spPr>
          <a:xfrm>
            <a:off x="-1297262" y="2206154"/>
            <a:ext cx="10305331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소셜 네트워크</a:t>
            </a:r>
            <a:r>
              <a:rPr lang="en-US" altLang="ko-KR" b="1" dirty="0"/>
              <a:t> </a:t>
            </a:r>
            <a:r>
              <a:rPr lang="ko-KR" altLang="en-US" b="1" dirty="0"/>
              <a:t>서비스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D55A6CA7-EDDC-4B56-A7CC-9DFA14B8BE2C}"/>
              </a:ext>
            </a:extLst>
          </p:cNvPr>
          <p:cNvSpPr txBox="1">
            <a:spLocks/>
          </p:cNvSpPr>
          <p:nvPr/>
        </p:nvSpPr>
        <p:spPr>
          <a:xfrm>
            <a:off x="8324321" y="5158449"/>
            <a:ext cx="3867679" cy="169081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지도교수 방영철            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인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9714866" y="5395720"/>
            <a:ext cx="2037206" cy="984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KPU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4663" y="640653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종합설계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데모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28157" y="13548"/>
            <a:ext cx="63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1-3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2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2567364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68181" y="401878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68181" y="474449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68181" y="329307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68181" y="547020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184165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시나리오</a:t>
            </a:r>
          </a:p>
        </p:txBody>
      </p:sp>
    </p:spTree>
    <p:extLst>
      <p:ext uri="{BB962C8B-B14F-4D97-AF65-F5344CB8AC3E}">
        <p14:creationId xmlns:p14="http://schemas.microsoft.com/office/powerpoint/2010/main" val="246799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8" name="부제목 2">
            <a:extLst>
              <a:ext uri="{FF2B5EF4-FFF2-40B4-BE49-F238E27FC236}">
                <a16:creationId xmlns:a16="http://schemas.microsoft.com/office/drawing/2014/main" xmlns="" id="{17F49CAD-1516-4F10-8C6D-E90772339DEB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시나리오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100739" y="3125638"/>
            <a:ext cx="8205396" cy="1583743"/>
            <a:chOff x="1503555" y="3125638"/>
            <a:chExt cx="8205396" cy="15837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3066B764-C505-4DE2-8612-9C9ED1D81406}"/>
                </a:ext>
              </a:extLst>
            </p:cNvPr>
            <p:cNvSpPr/>
            <p:nvPr/>
          </p:nvSpPr>
          <p:spPr>
            <a:xfrm>
              <a:off x="1503555" y="3668685"/>
              <a:ext cx="1024606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C09D857-EEB0-4A2A-BFC5-3136EAA6254B}"/>
                </a:ext>
              </a:extLst>
            </p:cNvPr>
            <p:cNvSpPr/>
            <p:nvPr/>
          </p:nvSpPr>
          <p:spPr>
            <a:xfrm>
              <a:off x="3174933" y="3409715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페이스북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50E99224-532C-48B3-B9C4-19CF15AA4A94}"/>
                </a:ext>
              </a:extLst>
            </p:cNvPr>
            <p:cNvSpPr/>
            <p:nvPr/>
          </p:nvSpPr>
          <p:spPr>
            <a:xfrm>
              <a:off x="3174933" y="3972743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구글</a:t>
              </a:r>
              <a:endParaRPr lang="en-US" altLang="ko-KR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F1A34DD9-85C8-44CB-B8D2-98488A75AB9E}"/>
                </a:ext>
              </a:extLst>
            </p:cNvPr>
            <p:cNvSpPr/>
            <p:nvPr/>
          </p:nvSpPr>
          <p:spPr>
            <a:xfrm>
              <a:off x="5031536" y="3275178"/>
              <a:ext cx="2277840" cy="1253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각자의 플랫폼 로그인 창에서 로그인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1093EC13-3941-4F03-B489-7070801FBD8F}"/>
                </a:ext>
              </a:extLst>
            </p:cNvPr>
            <p:cNvSpPr/>
            <p:nvPr/>
          </p:nvSpPr>
          <p:spPr>
            <a:xfrm>
              <a:off x="8066526" y="3125638"/>
              <a:ext cx="1642425" cy="15837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본격적인 플레이</a:t>
              </a:r>
            </a:p>
          </p:txBody>
        </p:sp>
        <p:sp>
          <p:nvSpPr>
            <p:cNvPr id="8" name="왼쪽 중괄호 7">
              <a:extLst>
                <a:ext uri="{FF2B5EF4-FFF2-40B4-BE49-F238E27FC236}">
                  <a16:creationId xmlns:a16="http://schemas.microsoft.com/office/drawing/2014/main" xmlns="" id="{081021E3-549D-4842-B512-950F1FBE7D0D}"/>
                </a:ext>
              </a:extLst>
            </p:cNvPr>
            <p:cNvSpPr/>
            <p:nvPr/>
          </p:nvSpPr>
          <p:spPr>
            <a:xfrm>
              <a:off x="2690781" y="3575500"/>
              <a:ext cx="360000" cy="720000"/>
            </a:xfrm>
            <a:prstGeom prst="lef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중괄호 8">
              <a:extLst>
                <a:ext uri="{FF2B5EF4-FFF2-40B4-BE49-F238E27FC236}">
                  <a16:creationId xmlns:a16="http://schemas.microsoft.com/office/drawing/2014/main" xmlns="" id="{52221AD0-D9AB-4D6A-9C2A-194AE61498EC}"/>
                </a:ext>
              </a:extLst>
            </p:cNvPr>
            <p:cNvSpPr/>
            <p:nvPr/>
          </p:nvSpPr>
          <p:spPr>
            <a:xfrm>
              <a:off x="4610535" y="3575500"/>
              <a:ext cx="360000" cy="72000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xmlns="" id="{159CD21C-379A-4D66-AEC3-7F3F4FB6047F}"/>
                </a:ext>
              </a:extLst>
            </p:cNvPr>
            <p:cNvSpPr/>
            <p:nvPr/>
          </p:nvSpPr>
          <p:spPr>
            <a:xfrm>
              <a:off x="7443332" y="3733315"/>
              <a:ext cx="477585" cy="3611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77924955-6D77-4374-A6BE-DB839A8B0D84}"/>
                </a:ext>
              </a:extLst>
            </p:cNvPr>
            <p:cNvSpPr/>
            <p:nvPr/>
          </p:nvSpPr>
          <p:spPr>
            <a:xfrm>
              <a:off x="1705386" y="408382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DEA03DEA-474A-4BB0-9F1A-825AAE125B3A}"/>
                </a:ext>
              </a:extLst>
            </p:cNvPr>
            <p:cNvSpPr/>
            <p:nvPr/>
          </p:nvSpPr>
          <p:spPr>
            <a:xfrm>
              <a:off x="3521597" y="427822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F56D7407-C2A9-4F37-8FBD-B4903C5B55A6}"/>
                </a:ext>
              </a:extLst>
            </p:cNvPr>
            <p:cNvSpPr/>
            <p:nvPr/>
          </p:nvSpPr>
          <p:spPr>
            <a:xfrm>
              <a:off x="3539560" y="368744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D46B63FA-6E24-46FA-BA11-7D5B0E2FD8C1}"/>
                </a:ext>
              </a:extLst>
            </p:cNvPr>
            <p:cNvSpPr/>
            <p:nvPr/>
          </p:nvSpPr>
          <p:spPr>
            <a:xfrm>
              <a:off x="2549894" y="3719800"/>
              <a:ext cx="62765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200" kern="0" dirty="0"/>
                <a:t>선택</a:t>
              </a:r>
              <a:endParaRPr lang="en-US" altLang="ko-KR" sz="12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259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F42805B0-D751-4649-B658-DD4EB5D0159A}"/>
              </a:ext>
            </a:extLst>
          </p:cNvPr>
          <p:cNvSpPr/>
          <p:nvPr/>
        </p:nvSpPr>
        <p:spPr>
          <a:xfrm>
            <a:off x="1221583" y="4608946"/>
            <a:ext cx="2744444" cy="66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 모드에서 편집모드 가기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04AA6641-2C0F-4CD3-9468-90DC48B5FF6E}"/>
              </a:ext>
            </a:extLst>
          </p:cNvPr>
          <p:cNvSpPr/>
          <p:nvPr/>
        </p:nvSpPr>
        <p:spPr>
          <a:xfrm>
            <a:off x="2279980" y="5176970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오른쪽 중괄호 103">
            <a:extLst>
              <a:ext uri="{FF2B5EF4-FFF2-40B4-BE49-F238E27FC236}">
                <a16:creationId xmlns:a16="http://schemas.microsoft.com/office/drawing/2014/main" xmlns="" id="{FD37444E-8D26-4BEF-8040-2017F24AEC17}"/>
              </a:ext>
            </a:extLst>
          </p:cNvPr>
          <p:cNvSpPr/>
          <p:nvPr/>
        </p:nvSpPr>
        <p:spPr>
          <a:xfrm>
            <a:off x="4124491" y="3367831"/>
            <a:ext cx="360000" cy="1628292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왼쪽 중괄호 105">
            <a:extLst>
              <a:ext uri="{FF2B5EF4-FFF2-40B4-BE49-F238E27FC236}">
                <a16:creationId xmlns:a16="http://schemas.microsoft.com/office/drawing/2014/main" xmlns="" id="{2311EC68-18DF-43BA-BEAC-A748FB0C66A1}"/>
              </a:ext>
            </a:extLst>
          </p:cNvPr>
          <p:cNvSpPr/>
          <p:nvPr/>
        </p:nvSpPr>
        <p:spPr>
          <a:xfrm>
            <a:off x="4525162" y="3061637"/>
            <a:ext cx="360000" cy="223503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F5376B1D-2600-4E3D-BB38-B36C3880358C}"/>
              </a:ext>
            </a:extLst>
          </p:cNvPr>
          <p:cNvSpPr/>
          <p:nvPr/>
        </p:nvSpPr>
        <p:spPr>
          <a:xfrm>
            <a:off x="4621027" y="3486047"/>
            <a:ext cx="1143322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편집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57B5E55B-022C-4E32-923B-9181ADCD15E0}"/>
              </a:ext>
            </a:extLst>
          </p:cNvPr>
          <p:cNvSpPr/>
          <p:nvPr/>
        </p:nvSpPr>
        <p:spPr>
          <a:xfrm>
            <a:off x="1907003" y="3178054"/>
            <a:ext cx="13736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기본모드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2E8F91CC-E847-4D7D-8EA5-3187C1BC849E}"/>
              </a:ext>
            </a:extLst>
          </p:cNvPr>
          <p:cNvSpPr/>
          <p:nvPr/>
        </p:nvSpPr>
        <p:spPr>
          <a:xfrm>
            <a:off x="2212305" y="3583136"/>
            <a:ext cx="76300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grpSp>
        <p:nvGrpSpPr>
          <p:cNvPr id="8" name="그룹 7"/>
          <p:cNvGrpSpPr/>
          <p:nvPr/>
        </p:nvGrpSpPr>
        <p:grpSpPr>
          <a:xfrm>
            <a:off x="5155300" y="2668479"/>
            <a:ext cx="1172630" cy="875144"/>
            <a:chOff x="5222500" y="2668479"/>
            <a:chExt cx="1172630" cy="8751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6D4D6B58-A7ED-4306-A735-EDF86E003981}"/>
                </a:ext>
              </a:extLst>
            </p:cNvPr>
            <p:cNvSpPr/>
            <p:nvPr/>
          </p:nvSpPr>
          <p:spPr>
            <a:xfrm>
              <a:off x="5222500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가구상점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5494990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A6ECB35F-137B-4DE3-A47C-1270F226FA97}"/>
              </a:ext>
            </a:extLst>
          </p:cNvPr>
          <p:cNvSpPr/>
          <p:nvPr/>
        </p:nvSpPr>
        <p:spPr>
          <a:xfrm>
            <a:off x="4226655" y="2692081"/>
            <a:ext cx="114332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배치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F173DD46-14E8-41E4-80B7-D441B62A7949}"/>
              </a:ext>
            </a:extLst>
          </p:cNvPr>
          <p:cNvCxnSpPr>
            <a:cxnSpLocks/>
          </p:cNvCxnSpPr>
          <p:nvPr/>
        </p:nvCxnSpPr>
        <p:spPr>
          <a:xfrm>
            <a:off x="64512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760950" y="2668479"/>
            <a:ext cx="1172630" cy="875144"/>
            <a:chOff x="6790198" y="2668479"/>
            <a:chExt cx="1172630" cy="875144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xmlns="" id="{18F33F90-0A92-493D-A75C-4E940F1C4732}"/>
                </a:ext>
              </a:extLst>
            </p:cNvPr>
            <p:cNvSpPr/>
            <p:nvPr/>
          </p:nvSpPr>
          <p:spPr>
            <a:xfrm>
              <a:off x="6790198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상세 카테고리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57A1BC4E-C87E-4E38-801E-159EBB50BC5B}"/>
                </a:ext>
              </a:extLst>
            </p:cNvPr>
            <p:cNvSpPr/>
            <p:nvPr/>
          </p:nvSpPr>
          <p:spPr>
            <a:xfrm>
              <a:off x="7062688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xmlns="" id="{8E6653E4-045B-4733-922C-5B44FBA8251C}"/>
              </a:ext>
            </a:extLst>
          </p:cNvPr>
          <p:cNvSpPr/>
          <p:nvPr/>
        </p:nvSpPr>
        <p:spPr>
          <a:xfrm>
            <a:off x="8366600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59951324-04BB-4681-9073-D52994BF041A}"/>
              </a:ext>
            </a:extLst>
          </p:cNvPr>
          <p:cNvSpPr/>
          <p:nvPr/>
        </p:nvSpPr>
        <p:spPr>
          <a:xfrm>
            <a:off x="8696308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xmlns="" id="{783A8868-BF29-4D96-8388-371EF30CD09A}"/>
              </a:ext>
            </a:extLst>
          </p:cNvPr>
          <p:cNvSpPr/>
          <p:nvPr/>
        </p:nvSpPr>
        <p:spPr>
          <a:xfrm>
            <a:off x="9972251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배치버튼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3EFF134-8052-4576-B092-DACB5610B5B1}"/>
              </a:ext>
            </a:extLst>
          </p:cNvPr>
          <p:cNvSpPr/>
          <p:nvPr/>
        </p:nvSpPr>
        <p:spPr>
          <a:xfrm>
            <a:off x="10261992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BC8FA7B3-08A5-45F2-A4A4-2629CAB4B059}"/>
              </a:ext>
            </a:extLst>
          </p:cNvPr>
          <p:cNvCxnSpPr>
            <a:cxnSpLocks/>
          </p:cNvCxnSpPr>
          <p:nvPr/>
        </p:nvCxnSpPr>
        <p:spPr>
          <a:xfrm>
            <a:off x="805690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F7BD022B-D24F-4F25-B90B-A4F192297CCB}"/>
              </a:ext>
            </a:extLst>
          </p:cNvPr>
          <p:cNvCxnSpPr>
            <a:cxnSpLocks/>
          </p:cNvCxnSpPr>
          <p:nvPr/>
        </p:nvCxnSpPr>
        <p:spPr>
          <a:xfrm>
            <a:off x="96625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155300" y="3841333"/>
            <a:ext cx="1172630" cy="847443"/>
            <a:chOff x="5108645" y="3841333"/>
            <a:chExt cx="1172630" cy="84744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5108645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배치된 가구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AE7E3D16-6FE5-4EDF-BBD7-5913206C364E}"/>
                </a:ext>
              </a:extLst>
            </p:cNvPr>
            <p:cNvSpPr/>
            <p:nvPr/>
          </p:nvSpPr>
          <p:spPr>
            <a:xfrm>
              <a:off x="5330905" y="4300978"/>
              <a:ext cx="74103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Assets</a:t>
              </a:r>
              <a:endParaRPr lang="ko-KR" altLang="en-US" sz="1200" kern="0" dirty="0"/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xmlns="" id="{E50985B6-2D91-4296-943C-3CBC81658FB8}"/>
              </a:ext>
            </a:extLst>
          </p:cNvPr>
          <p:cNvCxnSpPr>
            <a:cxnSpLocks/>
          </p:cNvCxnSpPr>
          <p:nvPr/>
        </p:nvCxnSpPr>
        <p:spPr>
          <a:xfrm>
            <a:off x="6435256" y="4133859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752298" y="3841333"/>
            <a:ext cx="1172630" cy="845375"/>
            <a:chOff x="6705643" y="3841333"/>
            <a:chExt cx="1172630" cy="845375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xmlns="" id="{70DE72DD-315C-4046-8B7C-058D7EB8AE89}"/>
                </a:ext>
              </a:extLst>
            </p:cNvPr>
            <p:cNvSpPr/>
            <p:nvPr/>
          </p:nvSpPr>
          <p:spPr>
            <a:xfrm>
              <a:off x="6705643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텍스처 편집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B54B5583-E921-4092-A567-280F747D6377}"/>
                </a:ext>
              </a:extLst>
            </p:cNvPr>
            <p:cNvSpPr/>
            <p:nvPr/>
          </p:nvSpPr>
          <p:spPr>
            <a:xfrm>
              <a:off x="6984593" y="4298910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74982E2F-A0DF-41FB-9CF1-053F0E30E405}"/>
              </a:ext>
            </a:extLst>
          </p:cNvPr>
          <p:cNvSpPr/>
          <p:nvPr/>
        </p:nvSpPr>
        <p:spPr>
          <a:xfrm>
            <a:off x="7927955" y="3898623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xmlns="" id="{219E9606-DB33-46DF-85BA-419F7971CC00}"/>
              </a:ext>
            </a:extLst>
          </p:cNvPr>
          <p:cNvSpPr/>
          <p:nvPr/>
        </p:nvSpPr>
        <p:spPr>
          <a:xfrm>
            <a:off x="8404550" y="3829306"/>
            <a:ext cx="2740331" cy="578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크기 편집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376B1D-2600-4E3D-BB38-B36C3880358C}"/>
              </a:ext>
            </a:extLst>
          </p:cNvPr>
          <p:cNvSpPr/>
          <p:nvPr/>
        </p:nvSpPr>
        <p:spPr>
          <a:xfrm>
            <a:off x="4348148" y="4929699"/>
            <a:ext cx="8118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     저장 </a:t>
            </a:r>
            <a:r>
              <a:rPr lang="en-US" altLang="ko-KR" sz="1200" kern="0" dirty="0"/>
              <a:t>/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불러오기</a:t>
            </a:r>
            <a:endParaRPr lang="en-US" altLang="ko-KR" sz="1200" kern="0" dirty="0"/>
          </a:p>
        </p:txBody>
      </p:sp>
      <p:grpSp>
        <p:nvGrpSpPr>
          <p:cNvPr id="5" name="그룹 4"/>
          <p:cNvGrpSpPr/>
          <p:nvPr/>
        </p:nvGrpSpPr>
        <p:grpSpPr>
          <a:xfrm>
            <a:off x="5155300" y="4994040"/>
            <a:ext cx="1172630" cy="865543"/>
            <a:chOff x="5128188" y="4994040"/>
            <a:chExt cx="1172630" cy="865543"/>
          </a:xfrm>
        </p:grpSpPr>
        <p:sp>
          <p:nvSpPr>
            <p:cNvPr id="92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5128188" y="499404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Save</a:t>
              </a:r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5407138" y="54717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52298" y="4994339"/>
            <a:ext cx="1172630" cy="856212"/>
            <a:chOff x="6811776" y="4994339"/>
            <a:chExt cx="1172630" cy="856212"/>
          </a:xfrm>
        </p:grpSpPr>
        <p:sp>
          <p:nvSpPr>
            <p:cNvPr id="95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6811776" y="499433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Load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7081395" y="546275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74982E2F-A0DF-41FB-9CF1-053F0E30E405}"/>
              </a:ext>
            </a:extLst>
          </p:cNvPr>
          <p:cNvSpPr/>
          <p:nvPr/>
        </p:nvSpPr>
        <p:spPr>
          <a:xfrm>
            <a:off x="6249564" y="5093739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243414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89296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7FA13F50-CBFC-40C2-8AEB-F43231A62A73}"/>
              </a:ext>
            </a:extLst>
          </p:cNvPr>
          <p:cNvSpPr/>
          <p:nvPr/>
        </p:nvSpPr>
        <p:spPr>
          <a:xfrm>
            <a:off x="1972513" y="3580679"/>
            <a:ext cx="1484232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플레이모드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B7BB64BE-31A1-44F1-9E8A-DAB266ED0A65}"/>
              </a:ext>
            </a:extLst>
          </p:cNvPr>
          <p:cNvSpPr/>
          <p:nvPr/>
        </p:nvSpPr>
        <p:spPr>
          <a:xfrm>
            <a:off x="2333129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xmlns="" id="{E5192763-FE13-4C4C-B1CC-3665D6ACFC0D}"/>
              </a:ext>
            </a:extLst>
          </p:cNvPr>
          <p:cNvSpPr/>
          <p:nvPr/>
        </p:nvSpPr>
        <p:spPr>
          <a:xfrm>
            <a:off x="3581495" y="3731589"/>
            <a:ext cx="477585" cy="245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3247031D-2A87-4D65-8FD3-0A586D076453}"/>
              </a:ext>
            </a:extLst>
          </p:cNvPr>
          <p:cNvSpPr/>
          <p:nvPr/>
        </p:nvSpPr>
        <p:spPr>
          <a:xfrm>
            <a:off x="4183830" y="3521783"/>
            <a:ext cx="1684136" cy="62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 사물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A3604223-6EFF-48F4-84A4-4FE72E920895}"/>
              </a:ext>
            </a:extLst>
          </p:cNvPr>
          <p:cNvSpPr/>
          <p:nvPr/>
        </p:nvSpPr>
        <p:spPr>
          <a:xfrm>
            <a:off x="4644398" y="4045623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Assets</a:t>
            </a:r>
            <a:endParaRPr lang="ko-KR" altLang="en-US" sz="1200" kern="0" dirty="0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xmlns="" id="{F916CEA8-52BE-47F0-991E-5191477A169F}"/>
              </a:ext>
            </a:extLst>
          </p:cNvPr>
          <p:cNvSpPr/>
          <p:nvPr/>
        </p:nvSpPr>
        <p:spPr>
          <a:xfrm>
            <a:off x="5958453" y="2467668"/>
            <a:ext cx="360000" cy="2733346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02125" y="2178569"/>
            <a:ext cx="3163283" cy="841224"/>
            <a:chOff x="6502125" y="2141245"/>
            <a:chExt cx="3163283" cy="84122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EE588907-B57F-4DD4-AE12-ED563FEC8832}"/>
                </a:ext>
              </a:extLst>
            </p:cNvPr>
            <p:cNvSpPr/>
            <p:nvPr/>
          </p:nvSpPr>
          <p:spPr>
            <a:xfrm>
              <a:off x="6774615" y="2594671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xmlns="" id="{25E4C290-AFBD-495A-8AD0-1598903F9ACA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동영상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02125" y="3547716"/>
            <a:ext cx="3163283" cy="817473"/>
            <a:chOff x="6502125" y="3580510"/>
            <a:chExt cx="3163283" cy="81747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xmlns="" id="{831337F7-B50C-4D14-9888-1F0DF47ED1AD}"/>
                </a:ext>
              </a:extLst>
            </p:cNvPr>
            <p:cNvSpPr/>
            <p:nvPr/>
          </p:nvSpPr>
          <p:spPr>
            <a:xfrm>
              <a:off x="6502125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액자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D6F85E07-DB30-4CBF-AF31-469D8E7198EF}"/>
                </a:ext>
              </a:extLst>
            </p:cNvPr>
            <p:cNvSpPr/>
            <p:nvPr/>
          </p:nvSpPr>
          <p:spPr>
            <a:xfrm>
              <a:off x="6774615" y="40101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09" name="화살표: 오른쪽 108">
              <a:extLst>
                <a:ext uri="{FF2B5EF4-FFF2-40B4-BE49-F238E27FC236}">
                  <a16:creationId xmlns:a16="http://schemas.microsoft.com/office/drawing/2014/main" xmlns="" id="{8D14B260-D0FB-449B-BDF2-2218381C35D9}"/>
                </a:ext>
              </a:extLst>
            </p:cNvPr>
            <p:cNvSpPr/>
            <p:nvPr/>
          </p:nvSpPr>
          <p:spPr>
            <a:xfrm>
              <a:off x="7901048" y="3724503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갤러리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774615" y="4893113"/>
            <a:ext cx="2890793" cy="870347"/>
            <a:chOff x="6774615" y="4855789"/>
            <a:chExt cx="2890793" cy="870347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6D167B2-1991-4F3D-8C8A-9B8DB34A1282}"/>
                </a:ext>
              </a:extLst>
            </p:cNvPr>
            <p:cNvSpPr/>
            <p:nvPr/>
          </p:nvSpPr>
          <p:spPr>
            <a:xfrm>
              <a:off x="6774615" y="5338338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0" name="화살표: 오른쪽 109">
              <a:extLst>
                <a:ext uri="{FF2B5EF4-FFF2-40B4-BE49-F238E27FC236}">
                  <a16:creationId xmlns:a16="http://schemas.microsoft.com/office/drawing/2014/main" xmlns="" id="{0703ACED-9EC6-4E17-8E2F-BF6388FEF902}"/>
                </a:ext>
              </a:extLst>
            </p:cNvPr>
            <p:cNvSpPr/>
            <p:nvPr/>
          </p:nvSpPr>
          <p:spPr>
            <a:xfrm>
              <a:off x="7910379" y="5052926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485578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게시판</a:t>
              </a:r>
            </a:p>
          </p:txBody>
        </p:sp>
      </p:grpSp>
      <p:sp>
        <p:nvSpPr>
          <p:cNvPr id="98" name="사각형: 둥근 모서리 102">
            <a:extLst>
              <a:ext uri="{FF2B5EF4-FFF2-40B4-BE49-F238E27FC236}">
                <a16:creationId xmlns:a16="http://schemas.microsoft.com/office/drawing/2014/main" xmlns="" id="{831337F7-B50C-4D14-9888-1F0DF47ED1AD}"/>
              </a:ext>
            </a:extLst>
          </p:cNvPr>
          <p:cNvSpPr/>
          <p:nvPr/>
        </p:nvSpPr>
        <p:spPr>
          <a:xfrm>
            <a:off x="6502125" y="4881687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입간판</a:t>
            </a:r>
          </a:p>
        </p:txBody>
      </p:sp>
    </p:spTree>
    <p:extLst>
      <p:ext uri="{BB962C8B-B14F-4D97-AF65-F5344CB8AC3E}">
        <p14:creationId xmlns:p14="http://schemas.microsoft.com/office/powerpoint/2010/main" val="301173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87972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1821022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커뮤니케이션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E5B89A17-DA2B-4078-9688-ADA5A8ACEB4B}"/>
              </a:ext>
            </a:extLst>
          </p:cNvPr>
          <p:cNvSpPr/>
          <p:nvPr/>
        </p:nvSpPr>
        <p:spPr>
          <a:xfrm>
            <a:off x="22864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왼쪽 중괄호 95">
            <a:extLst>
              <a:ext uri="{FF2B5EF4-FFF2-40B4-BE49-F238E27FC236}">
                <a16:creationId xmlns:a16="http://schemas.microsoft.com/office/drawing/2014/main" xmlns="" id="{EF563088-3A8A-4C30-8772-2C6EF30C00B9}"/>
              </a:ext>
            </a:extLst>
          </p:cNvPr>
          <p:cNvSpPr/>
          <p:nvPr/>
        </p:nvSpPr>
        <p:spPr>
          <a:xfrm>
            <a:off x="8262263" y="3156856"/>
            <a:ext cx="360000" cy="136234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C5949D8E-5AEF-49E2-934A-5DD9C1C4D1EB}"/>
              </a:ext>
            </a:extLst>
          </p:cNvPr>
          <p:cNvSpPr/>
          <p:nvPr/>
        </p:nvSpPr>
        <p:spPr>
          <a:xfrm>
            <a:off x="6459117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ED2F4621-9363-4CB9-9983-87164DA5F7FE}"/>
              </a:ext>
            </a:extLst>
          </p:cNvPr>
          <p:cNvSpPr/>
          <p:nvPr/>
        </p:nvSpPr>
        <p:spPr>
          <a:xfrm>
            <a:off x="6943231" y="3985761"/>
            <a:ext cx="763000" cy="34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89022C9C-B806-43D6-A2C3-D0E94CAEBC98}"/>
              </a:ext>
            </a:extLst>
          </p:cNvPr>
          <p:cNvSpPr/>
          <p:nvPr/>
        </p:nvSpPr>
        <p:spPr>
          <a:xfrm>
            <a:off x="8743752" y="3136287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87A68D73-2E14-41A0-AC22-95C231F9272B}"/>
              </a:ext>
            </a:extLst>
          </p:cNvPr>
          <p:cNvSpPr/>
          <p:nvPr/>
        </p:nvSpPr>
        <p:spPr>
          <a:xfrm>
            <a:off x="9209204" y="3541369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xmlns="" id="{707B77E9-A069-4B94-9330-6A2019574FF4}"/>
              </a:ext>
            </a:extLst>
          </p:cNvPr>
          <p:cNvSpPr/>
          <p:nvPr/>
        </p:nvSpPr>
        <p:spPr>
          <a:xfrm>
            <a:off x="8743752" y="3995758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545F1C08-C6FC-454D-8207-D0257F7FD6A4}"/>
              </a:ext>
            </a:extLst>
          </p:cNvPr>
          <p:cNvSpPr/>
          <p:nvPr/>
        </p:nvSpPr>
        <p:spPr>
          <a:xfrm>
            <a:off x="9209204" y="4400840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xmlns="" id="{BD187C63-F6E6-44D6-8524-B1F501C57F96}"/>
              </a:ext>
            </a:extLst>
          </p:cNvPr>
          <p:cNvSpPr/>
          <p:nvPr/>
        </p:nvSpPr>
        <p:spPr>
          <a:xfrm>
            <a:off x="4140070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채팅방</a:t>
            </a:r>
            <a:r>
              <a:rPr lang="ko-KR" altLang="en-US" dirty="0"/>
              <a:t> 검색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0A24C1C7-DA93-4F89-9BAA-019EEBA9D479}"/>
              </a:ext>
            </a:extLst>
          </p:cNvPr>
          <p:cNvSpPr/>
          <p:nvPr/>
        </p:nvSpPr>
        <p:spPr>
          <a:xfrm>
            <a:off x="46139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3713869" y="3765781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>
            <a:off x="6032917" y="3765780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5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89296" y="143867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80702BC9-82A2-43B6-A759-053C4ED0F94A}"/>
              </a:ext>
            </a:extLst>
          </p:cNvPr>
          <p:cNvSpPr/>
          <p:nvPr/>
        </p:nvSpPr>
        <p:spPr>
          <a:xfrm>
            <a:off x="9435060" y="3469817"/>
            <a:ext cx="1724352" cy="763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방의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컨텐츠를</a:t>
            </a:r>
            <a:r>
              <a:rPr lang="ko-KR" altLang="en-US" sz="1600" dirty="0"/>
              <a:t> 즐김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89155" y="3614825"/>
            <a:ext cx="1463374" cy="753767"/>
            <a:chOff x="1793029" y="3580679"/>
            <a:chExt cx="1463374" cy="753767"/>
          </a:xfrm>
        </p:grpSpPr>
        <p:sp>
          <p:nvSpPr>
            <p:cNvPr id="91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793029" y="3580679"/>
              <a:ext cx="1463374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 모드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2129211" y="3985761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69302" y="3595268"/>
            <a:ext cx="1452322" cy="792880"/>
            <a:chOff x="3785492" y="3580679"/>
            <a:chExt cx="1452322" cy="792880"/>
          </a:xfrm>
        </p:grpSpPr>
        <p:sp>
          <p:nvSpPr>
            <p:cNvPr id="106" name="사각형: 둥근 모서리 103">
              <a:extLst>
                <a:ext uri="{FF2B5EF4-FFF2-40B4-BE49-F238E27FC236}">
                  <a16:creationId xmlns:a16="http://schemas.microsoft.com/office/drawing/2014/main" xmlns="" id="{BD187C63-F6E6-44D6-8524-B1F501C57F96}"/>
                </a:ext>
              </a:extLst>
            </p:cNvPr>
            <p:cNvSpPr/>
            <p:nvPr/>
          </p:nvSpPr>
          <p:spPr>
            <a:xfrm>
              <a:off x="3785492" y="3580679"/>
              <a:ext cx="1452322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닉네임 입력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0A24C1C7-DA93-4F89-9BAA-019EEBA9D479}"/>
                </a:ext>
              </a:extLst>
            </p:cNvPr>
            <p:cNvSpPr/>
            <p:nvPr/>
          </p:nvSpPr>
          <p:spPr>
            <a:xfrm>
              <a:off x="3854486" y="3985761"/>
              <a:ext cx="13143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Text area</a:t>
              </a:r>
              <a:endParaRPr lang="ko-KR" altLang="en-US" sz="1200" kern="0" dirty="0"/>
            </a:p>
          </p:txBody>
        </p:sp>
      </p:grpSp>
      <p:sp>
        <p:nvSpPr>
          <p:cNvPr id="108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2907077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-5400000">
            <a:off x="3758833" y="3138291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7522974" y="4229358"/>
            <a:ext cx="1379378" cy="754088"/>
            <a:chOff x="1821022" y="3580679"/>
            <a:chExt cx="1379378" cy="754088"/>
          </a:xfrm>
        </p:grpSpPr>
        <p:sp>
          <p:nvSpPr>
            <p:cNvPr id="111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멀티플레이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sp>
        <p:nvSpPr>
          <p:cNvPr id="113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3098515" y="2365765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Python </a:t>
            </a:r>
          </a:p>
          <a:p>
            <a:pPr algn="ctr"/>
            <a:r>
              <a:rPr lang="ko-KR" altLang="en-US" sz="1400" dirty="0"/>
              <a:t>서버에서 검색</a:t>
            </a:r>
          </a:p>
        </p:txBody>
      </p:sp>
      <p:sp>
        <p:nvSpPr>
          <p:cNvPr id="114" name="순서도: 자기 디스크 113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5163167" y="2330839"/>
            <a:ext cx="938780" cy="577176"/>
          </a:xfrm>
          <a:prstGeom prst="flowChartMagneticDisk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4841232" y="2635690"/>
            <a:ext cx="480554" cy="0"/>
          </a:xfrm>
          <a:prstGeom prst="straightConnector1">
            <a:avLst/>
          </a:prstGeom>
          <a:ln w="41275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6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2700000">
            <a:off x="4650906" y="3167687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5145699" y="4968107"/>
            <a:ext cx="1379378" cy="754088"/>
            <a:chOff x="1821022" y="3580679"/>
            <a:chExt cx="1379378" cy="754088"/>
          </a:xfrm>
        </p:grpSpPr>
        <p:sp>
          <p:nvSpPr>
            <p:cNvPr id="119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원하는 방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1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 rot="5400000">
            <a:off x="5680006" y="4503340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8916864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18412924">
            <a:off x="6125786" y="4268962"/>
            <a:ext cx="1200484" cy="230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왼쪽 중괄호 123">
            <a:extLst>
              <a:ext uri="{FF2B5EF4-FFF2-40B4-BE49-F238E27FC236}">
                <a16:creationId xmlns:a16="http://schemas.microsoft.com/office/drawing/2014/main" xmlns="" id="{EF563088-3A8A-4C30-8772-2C6EF30C00B9}"/>
              </a:ext>
            </a:extLst>
          </p:cNvPr>
          <p:cNvSpPr/>
          <p:nvPr/>
        </p:nvSpPr>
        <p:spPr>
          <a:xfrm>
            <a:off x="7140977" y="3156856"/>
            <a:ext cx="360000" cy="1362340"/>
          </a:xfrm>
          <a:prstGeom prst="leftBrace">
            <a:avLst>
              <a:gd name="adj1" fmla="val 8333"/>
              <a:gd name="adj2" fmla="val 52055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7522974" y="2870176"/>
            <a:ext cx="1379378" cy="754088"/>
            <a:chOff x="1821022" y="3580679"/>
            <a:chExt cx="1379378" cy="754088"/>
          </a:xfrm>
        </p:grpSpPr>
        <p:sp>
          <p:nvSpPr>
            <p:cNvPr id="126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둘러보기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156582" y="3598372"/>
            <a:ext cx="1379378" cy="754088"/>
            <a:chOff x="1821022" y="3580679"/>
            <a:chExt cx="1379378" cy="754088"/>
          </a:xfrm>
        </p:grpSpPr>
        <p:sp>
          <p:nvSpPr>
            <p:cNvPr id="129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 리스트 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93182" y="2548762"/>
            <a:ext cx="998991" cy="349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FFC000"/>
                </a:solidFill>
              </a:rPr>
              <a:t>Single play</a:t>
            </a:r>
            <a:endParaRPr lang="ko-KR" altLang="en-US" sz="1200" b="1" kern="0" dirty="0">
              <a:solidFill>
                <a:srgbClr val="FFC000"/>
              </a:solidFill>
            </a:endParaRPr>
          </a:p>
        </p:txBody>
      </p:sp>
      <p:sp>
        <p:nvSpPr>
          <p:cNvPr id="95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7523064" y="5119526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멀티플레이</a:t>
            </a:r>
            <a:r>
              <a:rPr lang="en-US" altLang="ko-KR" sz="1400" dirty="0"/>
              <a:t>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algn="ctr"/>
            <a:r>
              <a:rPr lang="en-US" altLang="ko-KR" sz="1400" dirty="0"/>
              <a:t>(Node.js)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491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89292" y="143981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671579" y="3259133"/>
            <a:ext cx="4848843" cy="928510"/>
            <a:chOff x="3594471" y="3427809"/>
            <a:chExt cx="4848843" cy="928510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C6EBF4BC-9343-4E58-947D-DCC97B7C130D}"/>
                </a:ext>
              </a:extLst>
            </p:cNvPr>
            <p:cNvSpPr/>
            <p:nvPr/>
          </p:nvSpPr>
          <p:spPr>
            <a:xfrm>
              <a:off x="3594471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 모드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162E2D0F-2906-489B-AD83-671922ADCD04}"/>
                </a:ext>
              </a:extLst>
            </p:cNvPr>
            <p:cNvSpPr/>
            <p:nvPr/>
          </p:nvSpPr>
          <p:spPr>
            <a:xfrm>
              <a:off x="4059923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Default</a:t>
              </a:r>
              <a:endParaRPr lang="ko-KR" altLang="en-US" sz="1200" kern="0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xmlns="" id="{EA06B588-64E5-4FA9-BD90-9C758616CF9F}"/>
                </a:ext>
              </a:extLst>
            </p:cNvPr>
            <p:cNvSpPr/>
            <p:nvPr/>
          </p:nvSpPr>
          <p:spPr>
            <a:xfrm>
              <a:off x="6749410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VR</a:t>
              </a:r>
              <a:r>
                <a:rPr lang="ko-KR" altLang="en-US" dirty="0"/>
                <a:t> 모드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3359C52-BBB2-424A-941F-F3785527D3F5}"/>
                </a:ext>
              </a:extLst>
            </p:cNvPr>
            <p:cNvSpPr/>
            <p:nvPr/>
          </p:nvSpPr>
          <p:spPr>
            <a:xfrm>
              <a:off x="7214862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xmlns="" id="{B030C27F-1069-418B-BCCC-0CD5207D34FD}"/>
                </a:ext>
              </a:extLst>
            </p:cNvPr>
            <p:cNvSpPr/>
            <p:nvPr/>
          </p:nvSpPr>
          <p:spPr>
            <a:xfrm>
              <a:off x="5860277" y="3656779"/>
              <a:ext cx="372749" cy="230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10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101" name="부제목 2">
            <a:extLst>
              <a:ext uri="{FF2B5EF4-FFF2-40B4-BE49-F238E27FC236}">
                <a16:creationId xmlns:a16="http://schemas.microsoft.com/office/drawing/2014/main" xmlns="" id="{E8FE5170-83A6-4E0A-A0CC-B170376D072B}"/>
              </a:ext>
            </a:extLst>
          </p:cNvPr>
          <p:cNvSpPr txBox="1">
            <a:spLocks/>
          </p:cNvSpPr>
          <p:nvPr/>
        </p:nvSpPr>
        <p:spPr>
          <a:xfrm>
            <a:off x="1589292" y="144296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봇 </a:t>
            </a:r>
            <a:r>
              <a:rPr lang="en-US" altLang="ko-KR" sz="2800" dirty="0"/>
              <a:t>(</a:t>
            </a:r>
            <a:r>
              <a:rPr lang="ko-KR" altLang="en-US" sz="2800" dirty="0"/>
              <a:t>인공지능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xmlns="" id="{2751A024-B1E0-4FA7-A406-57F245F73941}"/>
              </a:ext>
            </a:extLst>
          </p:cNvPr>
          <p:cNvSpPr/>
          <p:nvPr/>
        </p:nvSpPr>
        <p:spPr>
          <a:xfrm>
            <a:off x="4553249" y="3280125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 인식 </a:t>
            </a:r>
            <a:endParaRPr lang="en-US" altLang="ko-KR" dirty="0"/>
          </a:p>
          <a:p>
            <a:pPr algn="ctr"/>
            <a:r>
              <a:rPr lang="en-US" altLang="ko-KR" dirty="0"/>
              <a:t>ex) “OO</a:t>
            </a:r>
            <a:r>
              <a:rPr lang="ko-KR" altLang="en-US" dirty="0"/>
              <a:t> 켜줘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xmlns="" id="{F6DADE3D-7AF5-431D-A64C-E819C2E9992A}"/>
              </a:ext>
            </a:extLst>
          </p:cNvPr>
          <p:cNvSpPr/>
          <p:nvPr/>
        </p:nvSpPr>
        <p:spPr>
          <a:xfrm>
            <a:off x="1777888" y="3280125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</a:t>
            </a:r>
            <a:r>
              <a:rPr lang="ko-KR" altLang="en-US" dirty="0"/>
              <a:t> 모드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8115AC0E-66B2-4CEA-8250-6720470725A0}"/>
              </a:ext>
            </a:extLst>
          </p:cNvPr>
          <p:cNvSpPr/>
          <p:nvPr/>
        </p:nvSpPr>
        <p:spPr>
          <a:xfrm>
            <a:off x="2231703" y="3834790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xmlns="" id="{A6DEA268-3EAF-49CE-A57D-A8B87999A005}"/>
              </a:ext>
            </a:extLst>
          </p:cNvPr>
          <p:cNvSpPr/>
          <p:nvPr/>
        </p:nvSpPr>
        <p:spPr>
          <a:xfrm>
            <a:off x="3852524" y="3477543"/>
            <a:ext cx="372749" cy="2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B99840A-B7E2-48D0-839A-18B52006E6F4}"/>
              </a:ext>
            </a:extLst>
          </p:cNvPr>
          <p:cNvSpPr/>
          <p:nvPr/>
        </p:nvSpPr>
        <p:spPr>
          <a:xfrm>
            <a:off x="4728269" y="3896365"/>
            <a:ext cx="132321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Google</a:t>
            </a:r>
            <a:r>
              <a:rPr lang="ko-KR" altLang="en-US" sz="1200" kern="0" dirty="0"/>
              <a:t> </a:t>
            </a:r>
            <a:r>
              <a:rPr lang="en-US" altLang="ko-KR" sz="1200" kern="0" dirty="0"/>
              <a:t>speech</a:t>
            </a:r>
            <a:endParaRPr lang="ko-KR" altLang="en-US" sz="1200" kern="0" dirty="0"/>
          </a:p>
        </p:txBody>
      </p:sp>
      <p:sp>
        <p:nvSpPr>
          <p:cNvPr id="91" name="왼쪽 중괄호 90">
            <a:extLst>
              <a:ext uri="{FF2B5EF4-FFF2-40B4-BE49-F238E27FC236}">
                <a16:creationId xmlns:a16="http://schemas.microsoft.com/office/drawing/2014/main" xmlns="" id="{E4A3ECAB-40ED-4CD7-B484-351E170ECEE4}"/>
              </a:ext>
            </a:extLst>
          </p:cNvPr>
          <p:cNvSpPr/>
          <p:nvPr/>
        </p:nvSpPr>
        <p:spPr>
          <a:xfrm>
            <a:off x="6600427" y="2245729"/>
            <a:ext cx="360000" cy="2733346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9DA6E6D7-9942-44FC-82CD-4DD343A8BB93}"/>
              </a:ext>
            </a:extLst>
          </p:cNvPr>
          <p:cNvGrpSpPr/>
          <p:nvPr/>
        </p:nvGrpSpPr>
        <p:grpSpPr>
          <a:xfrm>
            <a:off x="7144099" y="1956630"/>
            <a:ext cx="3163283" cy="841224"/>
            <a:chOff x="6502125" y="2141245"/>
            <a:chExt cx="3163283" cy="84122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xmlns="" id="{178A2A3D-1C72-4DD7-84D7-0094A6B37EDC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2EB7C32D-02B0-4CC8-AF5C-990418F98178}"/>
                </a:ext>
              </a:extLst>
            </p:cNvPr>
            <p:cNvSpPr/>
            <p:nvPr/>
          </p:nvSpPr>
          <p:spPr>
            <a:xfrm>
              <a:off x="6774615" y="2594671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xmlns="" id="{AB1022B1-8793-434F-92C4-E4A780A6711B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100">
              <a:extLst>
                <a:ext uri="{FF2B5EF4-FFF2-40B4-BE49-F238E27FC236}">
                  <a16:creationId xmlns:a16="http://schemas.microsoft.com/office/drawing/2014/main" xmlns="" id="{73ABBEAF-23F5-424D-B63B-8ADD14C21C72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동영상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969B87B1-1C06-4638-8F16-3EFB50D0D5DD}"/>
              </a:ext>
            </a:extLst>
          </p:cNvPr>
          <p:cNvGrpSpPr/>
          <p:nvPr/>
        </p:nvGrpSpPr>
        <p:grpSpPr>
          <a:xfrm>
            <a:off x="7144099" y="3325777"/>
            <a:ext cx="3163283" cy="817473"/>
            <a:chOff x="6502125" y="3580510"/>
            <a:chExt cx="3163283" cy="817473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xmlns="" id="{1A57FB2C-7471-4C90-B526-8D4716D67A11}"/>
                </a:ext>
              </a:extLst>
            </p:cNvPr>
            <p:cNvSpPr/>
            <p:nvPr/>
          </p:nvSpPr>
          <p:spPr>
            <a:xfrm>
              <a:off x="6502125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액자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DDC5A0E4-111E-40DB-8C38-3D0BE41DF898}"/>
                </a:ext>
              </a:extLst>
            </p:cNvPr>
            <p:cNvSpPr/>
            <p:nvPr/>
          </p:nvSpPr>
          <p:spPr>
            <a:xfrm>
              <a:off x="6774615" y="40101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3" name="화살표: 오른쪽 112">
              <a:extLst>
                <a:ext uri="{FF2B5EF4-FFF2-40B4-BE49-F238E27FC236}">
                  <a16:creationId xmlns:a16="http://schemas.microsoft.com/office/drawing/2014/main" xmlns="" id="{0019FFDB-22E9-4C5C-8FBC-9EA070E082C0}"/>
                </a:ext>
              </a:extLst>
            </p:cNvPr>
            <p:cNvSpPr/>
            <p:nvPr/>
          </p:nvSpPr>
          <p:spPr>
            <a:xfrm>
              <a:off x="7901048" y="3724503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00">
              <a:extLst>
                <a:ext uri="{FF2B5EF4-FFF2-40B4-BE49-F238E27FC236}">
                  <a16:creationId xmlns:a16="http://schemas.microsoft.com/office/drawing/2014/main" xmlns="" id="{44BB3681-71AA-4B4E-BE5E-0FCB84141DAF}"/>
                </a:ext>
              </a:extLst>
            </p:cNvPr>
            <p:cNvSpPr/>
            <p:nvPr/>
          </p:nvSpPr>
          <p:spPr>
            <a:xfrm>
              <a:off x="8492778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갤러리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80C953C4-B045-4D48-89B7-582151AEDD8F}"/>
              </a:ext>
            </a:extLst>
          </p:cNvPr>
          <p:cNvGrpSpPr/>
          <p:nvPr/>
        </p:nvGrpSpPr>
        <p:grpSpPr>
          <a:xfrm>
            <a:off x="7416589" y="4671174"/>
            <a:ext cx="2890793" cy="870347"/>
            <a:chOff x="6774615" y="4855789"/>
            <a:chExt cx="2890793" cy="87034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0EE3244D-DE70-438F-BE86-106AA199579A}"/>
                </a:ext>
              </a:extLst>
            </p:cNvPr>
            <p:cNvSpPr/>
            <p:nvPr/>
          </p:nvSpPr>
          <p:spPr>
            <a:xfrm>
              <a:off x="6774615" y="5338338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7" name="화살표: 오른쪽 116">
              <a:extLst>
                <a:ext uri="{FF2B5EF4-FFF2-40B4-BE49-F238E27FC236}">
                  <a16:creationId xmlns:a16="http://schemas.microsoft.com/office/drawing/2014/main" xmlns="" id="{BBCBF6DA-C65B-4FBC-AA15-E6E04D6F319A}"/>
                </a:ext>
              </a:extLst>
            </p:cNvPr>
            <p:cNvSpPr/>
            <p:nvPr/>
          </p:nvSpPr>
          <p:spPr>
            <a:xfrm>
              <a:off x="7910379" y="5052926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사각형: 둥근 모서리 100">
              <a:extLst>
                <a:ext uri="{FF2B5EF4-FFF2-40B4-BE49-F238E27FC236}">
                  <a16:creationId xmlns:a16="http://schemas.microsoft.com/office/drawing/2014/main" xmlns="" id="{3DAE7BF5-67B0-4932-A5FF-F03A1B21B5C5}"/>
                </a:ext>
              </a:extLst>
            </p:cNvPr>
            <p:cNvSpPr/>
            <p:nvPr/>
          </p:nvSpPr>
          <p:spPr>
            <a:xfrm>
              <a:off x="8492778" y="485578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게시판</a:t>
              </a:r>
            </a:p>
          </p:txBody>
        </p:sp>
      </p:grpSp>
      <p:sp>
        <p:nvSpPr>
          <p:cNvPr id="119" name="사각형: 둥근 모서리 102">
            <a:extLst>
              <a:ext uri="{FF2B5EF4-FFF2-40B4-BE49-F238E27FC236}">
                <a16:creationId xmlns:a16="http://schemas.microsoft.com/office/drawing/2014/main" xmlns="" id="{628512A7-8080-4CE4-8EFE-C324FB7B842D}"/>
              </a:ext>
            </a:extLst>
          </p:cNvPr>
          <p:cNvSpPr/>
          <p:nvPr/>
        </p:nvSpPr>
        <p:spPr>
          <a:xfrm>
            <a:off x="7144099" y="4659748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입간판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xmlns="" id="{68D6F2A8-F8AE-4443-A66E-FFCA8C31BA52}"/>
              </a:ext>
            </a:extLst>
          </p:cNvPr>
          <p:cNvSpPr/>
          <p:nvPr/>
        </p:nvSpPr>
        <p:spPr>
          <a:xfrm>
            <a:off x="1777888" y="5839739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 인식 </a:t>
            </a:r>
            <a:endParaRPr lang="en-US" altLang="ko-KR" dirty="0"/>
          </a:p>
          <a:p>
            <a:pPr algn="ctr"/>
            <a:r>
              <a:rPr lang="en-US" altLang="ko-KR" sz="1400" dirty="0"/>
              <a:t>ex) “</a:t>
            </a:r>
            <a:r>
              <a:rPr lang="ko-KR" altLang="en-US" sz="1400" dirty="0"/>
              <a:t>노래 틀어줘</a:t>
            </a:r>
            <a:r>
              <a:rPr lang="en-US" altLang="ko-KR" sz="1400" dirty="0"/>
              <a:t>”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C475C52B-564D-43F4-97C8-FF4EBB565F2E}"/>
              </a:ext>
            </a:extLst>
          </p:cNvPr>
          <p:cNvSpPr/>
          <p:nvPr/>
        </p:nvSpPr>
        <p:spPr>
          <a:xfrm>
            <a:off x="1952908" y="6455979"/>
            <a:ext cx="132321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Google</a:t>
            </a:r>
            <a:r>
              <a:rPr lang="ko-KR" altLang="en-US" sz="1200" kern="0" dirty="0"/>
              <a:t> </a:t>
            </a:r>
            <a:r>
              <a:rPr lang="en-US" altLang="ko-KR" sz="1200" kern="0" dirty="0"/>
              <a:t>speech</a:t>
            </a:r>
            <a:endParaRPr lang="ko-KR" altLang="en-US" sz="1200" kern="0" dirty="0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xmlns="" id="{AE2BFEB8-B7A3-4541-9A90-8AA9865EF2C9}"/>
              </a:ext>
            </a:extLst>
          </p:cNvPr>
          <p:cNvSpPr/>
          <p:nvPr/>
        </p:nvSpPr>
        <p:spPr>
          <a:xfrm>
            <a:off x="3852523" y="6054696"/>
            <a:ext cx="372749" cy="2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0B2B4FF-24D4-46C3-BBB6-9DCA7EF23B55}"/>
              </a:ext>
            </a:extLst>
          </p:cNvPr>
          <p:cNvGrpSpPr/>
          <p:nvPr/>
        </p:nvGrpSpPr>
        <p:grpSpPr>
          <a:xfrm>
            <a:off x="4395619" y="5850868"/>
            <a:ext cx="3163283" cy="566391"/>
            <a:chOff x="6502125" y="2141245"/>
            <a:chExt cx="3163283" cy="566391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xmlns="" id="{212D0C17-9825-4367-8EF7-618376DF3084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xmlns="" id="{CC471212-BDEA-4383-926B-2298F67C6D7C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00">
              <a:extLst>
                <a:ext uri="{FF2B5EF4-FFF2-40B4-BE49-F238E27FC236}">
                  <a16:creationId xmlns:a16="http://schemas.microsoft.com/office/drawing/2014/main" xmlns="" id="{D4BB099A-53B7-46FD-8BC2-514CC66032DE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유튜브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8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전체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49BA2B06-1E45-4252-8758-1118CF61A598}"/>
              </a:ext>
            </a:extLst>
          </p:cNvPr>
          <p:cNvSpPr/>
          <p:nvPr/>
        </p:nvSpPr>
        <p:spPr>
          <a:xfrm>
            <a:off x="1211004" y="1549762"/>
            <a:ext cx="8154955" cy="50770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F1FEFD4D-C480-47FD-90FB-D3884DB38382}"/>
              </a:ext>
            </a:extLst>
          </p:cNvPr>
          <p:cNvSpPr/>
          <p:nvPr/>
        </p:nvSpPr>
        <p:spPr>
          <a:xfrm>
            <a:off x="1661135" y="1492794"/>
            <a:ext cx="316333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Amazon Cloud</a:t>
            </a:r>
            <a:r>
              <a: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(AWS LINUX)</a:t>
            </a:r>
            <a:endParaRPr lang="ko-KR" altLang="en-US" sz="16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순서도: 자기 디스크 99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4012242" y="4946163"/>
            <a:ext cx="1985320" cy="11543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베이스</a:t>
            </a:r>
            <a:endParaRPr lang="en-US" altLang="ko-KR" dirty="0"/>
          </a:p>
          <a:p>
            <a:pPr algn="ctr"/>
            <a:r>
              <a:rPr lang="en-US" altLang="ko-KR" dirty="0"/>
              <a:t>(SQLite)</a:t>
            </a:r>
            <a:endParaRPr lang="ko-KR" altLang="en-US" dirty="0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xmlns="" id="{7863D292-166E-490B-94B0-26F8E0559BCB}"/>
              </a:ext>
            </a:extLst>
          </p:cNvPr>
          <p:cNvSpPr/>
          <p:nvPr/>
        </p:nvSpPr>
        <p:spPr>
          <a:xfrm>
            <a:off x="6517842" y="2091946"/>
            <a:ext cx="1991432" cy="3336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index.html</a:t>
            </a:r>
          </a:p>
          <a:p>
            <a:pPr algn="ctr"/>
            <a:r>
              <a:rPr lang="en-US" altLang="ko-KR" dirty="0"/>
              <a:t>main.html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xmlns="" id="{FDE78887-D9E3-4CEC-A316-9E518F9FC33F}"/>
              </a:ext>
            </a:extLst>
          </p:cNvPr>
          <p:cNvSpPr/>
          <p:nvPr/>
        </p:nvSpPr>
        <p:spPr>
          <a:xfrm>
            <a:off x="2096506" y="5606637"/>
            <a:ext cx="1607092" cy="8994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아파치 서버</a:t>
            </a:r>
          </a:p>
        </p:txBody>
      </p:sp>
      <p:sp>
        <p:nvSpPr>
          <p:cNvPr id="104" name="정육면체 103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863033" y="4504403"/>
            <a:ext cx="184056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웹서버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dirty="0" err="1"/>
              <a:t>Django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724999" y="2009654"/>
            <a:ext cx="3163330" cy="1680085"/>
            <a:chOff x="7763906" y="1841696"/>
            <a:chExt cx="3163330" cy="1680085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xmlns="" id="{AC56A22F-B79B-4F4D-98B4-5904268C2BE9}"/>
                </a:ext>
              </a:extLst>
            </p:cNvPr>
            <p:cNvSpPr/>
            <p:nvPr/>
          </p:nvSpPr>
          <p:spPr>
            <a:xfrm>
              <a:off x="8538473" y="1841696"/>
              <a:ext cx="1614196" cy="168008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4BCBB767-AD0B-4407-91A6-B35C5F2B503F}"/>
                </a:ext>
              </a:extLst>
            </p:cNvPr>
            <p:cNvSpPr/>
            <p:nvPr/>
          </p:nvSpPr>
          <p:spPr>
            <a:xfrm>
              <a:off x="8670067" y="2434835"/>
              <a:ext cx="1351008" cy="9274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PC</a:t>
              </a:r>
              <a:r>
                <a:rPr lang="ko-KR" altLang="en-US" dirty="0"/>
                <a:t> </a:t>
              </a:r>
              <a:r>
                <a:rPr lang="en-US" altLang="ko-KR" dirty="0"/>
                <a:t>/</a:t>
              </a:r>
              <a:r>
                <a:rPr lang="ko-KR" altLang="en-US" dirty="0"/>
                <a:t> </a:t>
              </a:r>
              <a:r>
                <a:rPr lang="en-US" altLang="ko-KR" dirty="0"/>
                <a:t>Mobile</a:t>
              </a:r>
            </a:p>
            <a:p>
              <a:pPr algn="ctr"/>
              <a:r>
                <a:rPr lang="en-US" altLang="ko-KR" dirty="0"/>
                <a:t>Browser</a:t>
              </a:r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2C7C10B-C389-4032-9781-373680A7C65B}"/>
                </a:ext>
              </a:extLst>
            </p:cNvPr>
            <p:cNvSpPr/>
            <p:nvPr/>
          </p:nvSpPr>
          <p:spPr>
            <a:xfrm>
              <a:off x="7763906" y="1901030"/>
              <a:ext cx="3163330" cy="434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600" kern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유저</a:t>
              </a:r>
            </a:p>
          </p:txBody>
        </p:sp>
      </p:grpSp>
      <p:sp>
        <p:nvSpPr>
          <p:cNvPr id="78" name="정육면체 77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656948" y="3402170"/>
            <a:ext cx="2046650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멀티플레이 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(Node.js)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578079" y="2707636"/>
            <a:ext cx="1365057" cy="2629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508963" y="2299937"/>
            <a:ext cx="219463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커뮤니케이션 서버</a:t>
            </a:r>
            <a:endParaRPr lang="en-US" altLang="ko-KR" sz="1600" dirty="0"/>
          </a:p>
          <a:p>
            <a:pPr algn="ctr"/>
            <a:r>
              <a:rPr lang="en-US" altLang="ko-KR" dirty="0"/>
              <a:t>(Node.js)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204145" y="5336817"/>
            <a:ext cx="0" cy="594755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 flipV="1">
            <a:off x="3351644" y="5216965"/>
            <a:ext cx="800479" cy="1481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28289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8070980" y="3037733"/>
            <a:ext cx="1794994" cy="0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38357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4889037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27555" y="3523901"/>
            <a:ext cx="1480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index.html</a:t>
            </a:r>
          </a:p>
          <a:p>
            <a:pPr algn="ctr"/>
            <a:r>
              <a:rPr lang="en-US" altLang="ko-KR" dirty="0">
                <a:solidFill>
                  <a:schemeClr val="bg2"/>
                </a:solidFill>
              </a:rPr>
              <a:t>main.html</a:t>
            </a:r>
          </a:p>
          <a:p>
            <a:pPr algn="ctr"/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(</a:t>
            </a:r>
            <a:r>
              <a:rPr lang="en-US" altLang="ko-KR" sz="1200" dirty="0" err="1">
                <a:solidFill>
                  <a:schemeClr val="bg2"/>
                </a:solidFill>
              </a:rPr>
              <a:t>css</a:t>
            </a:r>
            <a:r>
              <a:rPr lang="en-US" altLang="ko-KR" sz="1200" dirty="0">
                <a:solidFill>
                  <a:schemeClr val="bg2"/>
                </a:solidFill>
              </a:rPr>
              <a:t>, </a:t>
            </a:r>
            <a:r>
              <a:rPr lang="en-US" altLang="ko-KR" sz="1200" dirty="0" err="1">
                <a:solidFill>
                  <a:schemeClr val="bg2"/>
                </a:solidFill>
              </a:rPr>
              <a:t>js</a:t>
            </a:r>
            <a:r>
              <a:rPr lang="en-US" altLang="ko-KR" sz="1200" dirty="0">
                <a:solidFill>
                  <a:schemeClr val="bg2"/>
                </a:solidFill>
              </a:rPr>
              <a:t>…)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6741" y="29925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6853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index.html</a:t>
            </a:r>
            <a:endParaRPr lang="ko-KR" altLang="en-US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513045" y="2339459"/>
            <a:ext cx="7165910" cy="4141476"/>
            <a:chOff x="1278294" y="2152839"/>
            <a:chExt cx="7165910" cy="4141476"/>
          </a:xfrm>
        </p:grpSpPr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4" y="2152839"/>
              <a:ext cx="7165910" cy="414147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965135" y="4677058"/>
              <a:ext cx="1772817" cy="1002021"/>
            </a:xfrm>
            <a:prstGeom prst="rect">
              <a:avLst/>
            </a:prstGeom>
            <a:solidFill>
              <a:srgbClr val="C7F6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Bootstrap</a:t>
              </a:r>
            </a:p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CSS Framework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237973" y="2888203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692297" y="2877114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Google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37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972399-2A3C-41F8-87A8-695B99C3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5249C3-FFC7-4C2C-B012-18294659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49" y="1269675"/>
            <a:ext cx="7796540" cy="55883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종합설계 개요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관련 연구 및 사례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시스템 수행 시나리오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시스템 모듈 상세 설계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개발 환경 및 개발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데모 환경 설계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FFC000"/>
                </a:solidFill>
              </a:rPr>
              <a:t>개발 현황</a:t>
            </a:r>
            <a:endParaRPr lang="en-US" altLang="ko-KR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업무 분담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종합 설계 수행 일정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필요 기술 및 참고 문헌</a:t>
            </a:r>
            <a:endParaRPr lang="en-US" altLang="ko-KR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38" name="육각형 37"/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A3CB382-2A6E-4C88-A01F-7AFF05DD1253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86" name="직선 연결선 85"/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B1C5673-ADBB-427C-837A-297B9897750E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xmlns="" id="{918E9801-809F-4B4C-B0D9-A324E6E7984F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3CED7933-A96B-4483-B6DF-E506AD0CE75E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0437747D-B3BF-485C-A556-67A8E082E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F257F729-295C-4410-BCC2-2CC3FF61B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5DB41917-C446-4C80-9A64-116E50C0DEA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5CB5FDAE-5B34-49F7-96EA-904CA30162A5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xmlns="" id="{C855D6F0-2A3E-466E-B5AE-383A5324F22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C9BE53FF-E572-4CBC-8DC0-278CC2F66222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2E8E1278-4F43-424D-B61D-BEFDC7FC8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A8B4CF61-DF7A-4A84-8735-F99931717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6DD26625-6BC3-49D9-AB64-E113998845A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16C8C7A7-CB34-4F68-8087-5BA34BAFE459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xmlns="" id="{A76DC215-3A15-4F02-9735-9FC179912422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60E13769-DFF0-4FD8-86CD-7B948A8C433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xmlns="" id="{2E075268-C341-4223-B93C-84421FCA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xmlns="" id="{E3288729-6352-4D93-8659-FAAAB0CA4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C858121A-814F-4EDA-877A-C8F2D3B481D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00288759-3894-4018-9594-F05D5D89A3E1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xmlns="" id="{07D324BE-8EA0-4F45-A099-79E7E36980E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67EEE243-BBAB-4893-BD91-E864CF72740F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xmlns="" id="{BD643B80-AD52-409F-B00F-382C9D2B9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xmlns="" id="{359F012B-7F18-4DA1-96F8-94E1017FC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DCCB7D3F-F2F3-4C0B-9516-FD2AB04FDD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632060D2-B76F-4ADE-A702-C8E0B394F841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7" name="육각형 76">
              <a:extLst>
                <a:ext uri="{FF2B5EF4-FFF2-40B4-BE49-F238E27FC236}">
                  <a16:creationId xmlns:a16="http://schemas.microsoft.com/office/drawing/2014/main" xmlns="" id="{9124BBA0-165D-4592-85C6-6E5883F3F99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3B59999E-C36F-416E-853D-003DB607FB34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xmlns="" id="{69543A0C-4146-4B00-A847-4711391A3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xmlns="" id="{A7B3028A-14A8-45CA-B970-69DFE9F9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140FA407-FE74-425C-B82F-9A2710AE95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59943507-51E8-44A8-A8C4-0B5CC35706D5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83" name="육각형 82">
              <a:extLst>
                <a:ext uri="{FF2B5EF4-FFF2-40B4-BE49-F238E27FC236}">
                  <a16:creationId xmlns:a16="http://schemas.microsoft.com/office/drawing/2014/main" xmlns="" id="{FE9CD8B0-4BBC-4C11-A6CA-DF171660244B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05BEC438-D278-4A8E-8CA9-03F4592B3A9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DA09D6F8-DEDC-47D3-8922-C9433E71D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8F78A34F-415E-4428-9E47-2DC463BE0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CED88480-79A8-4A6B-8EC3-2BC713CEE47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xmlns="" id="{432B3886-DA6E-43E1-95A7-430AFCEE4F72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91" name="육각형 90">
              <a:extLst>
                <a:ext uri="{FF2B5EF4-FFF2-40B4-BE49-F238E27FC236}">
                  <a16:creationId xmlns:a16="http://schemas.microsoft.com/office/drawing/2014/main" xmlns="" id="{84813945-4313-4569-BFCF-961D2AA2664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xmlns="" id="{F1C8A6D2-8517-45DB-AB32-0E87F86CCD19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xmlns="" id="{CE2A2310-78E1-447B-826D-0073360B3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xmlns="" id="{841499A6-1891-4DA9-BBE5-F964A7AF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xmlns="" id="{A8AFC1AC-5E0B-4059-9157-458153C833B2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827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main.html</a:t>
            </a:r>
            <a:endParaRPr lang="ko-KR" altLang="en-US" sz="28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414107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8258" y="3681103"/>
            <a:ext cx="7116190" cy="2760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64123" y="2838401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864121" y="3690434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14950" y="2810115"/>
            <a:ext cx="1402896" cy="703853"/>
          </a:xfrm>
          <a:prstGeom prst="rect">
            <a:avLst/>
          </a:prstGeom>
          <a:solidFill>
            <a:srgbClr val="C7F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main.css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10901" y="3870602"/>
            <a:ext cx="6733933" cy="1879543"/>
            <a:chOff x="1610901" y="3460038"/>
            <a:chExt cx="6733933" cy="1879543"/>
          </a:xfrm>
        </p:grpSpPr>
        <p:sp>
          <p:nvSpPr>
            <p:cNvPr id="5" name="직사각형 4"/>
            <p:cNvSpPr/>
            <p:nvPr/>
          </p:nvSpPr>
          <p:spPr>
            <a:xfrm>
              <a:off x="1610901" y="3467606"/>
              <a:ext cx="1772817" cy="516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OI_Assets.js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610901" y="4283724"/>
              <a:ext cx="1772817" cy="45578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OI_AssetDic.js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72017" y="4283725"/>
              <a:ext cx="1772817" cy="45578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OI_Camera.js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430440" y="3460038"/>
              <a:ext cx="1965606" cy="61424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OI_MainScene.js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610901" y="4885769"/>
              <a:ext cx="2525442" cy="45381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OI_PreviewScene.js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435307" y="4283725"/>
              <a:ext cx="1965606" cy="45578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3234203" y="3870752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5446123" y="4873667"/>
              <a:ext cx="2880049" cy="46591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OI_SceneManager.js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260843" y="3936069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23" y="3924274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8518849" y="3299001"/>
            <a:ext cx="513184" cy="38210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634836" y="5877529"/>
            <a:ext cx="2525442" cy="416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OI_Multiplay.js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64784" y="5877530"/>
            <a:ext cx="2880049" cy="4167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OI_Communications.js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6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서버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60" name="순서도: 자기 디스크 59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1149318" y="2180184"/>
            <a:ext cx="1438826" cy="8365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베이스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(SQLite)</a:t>
            </a:r>
            <a:endParaRPr lang="ko-KR" altLang="en-US" sz="1400" dirty="0"/>
          </a:p>
        </p:txBody>
      </p:sp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2878839" y="2084558"/>
            <a:ext cx="184056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웹서버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dirty="0" err="1"/>
              <a:t>Django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5438038" y="2084558"/>
            <a:ext cx="2046650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멀티플레이 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(Node.js)</a:t>
            </a:r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4029271" y="4996124"/>
            <a:ext cx="1840565" cy="1630670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클라이언트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3679004" y="3045502"/>
            <a:ext cx="1180021" cy="235829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  <a:stCxn id="92" idx="3"/>
          </p:cNvCxnSpPr>
          <p:nvPr/>
        </p:nvCxnSpPr>
        <p:spPr>
          <a:xfrm flipH="1">
            <a:off x="4870747" y="3045502"/>
            <a:ext cx="1470498" cy="235829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5332362" y="3375900"/>
            <a:ext cx="2104130" cy="126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매개변수 </a:t>
            </a:r>
            <a:r>
              <a:rPr lang="en-US" altLang="ko-KR" dirty="0"/>
              <a:t>: </a:t>
            </a:r>
            <a:r>
              <a:rPr lang="en-US" altLang="ko-KR" dirty="0" err="1"/>
              <a:t>myInfo</a:t>
            </a:r>
            <a:endParaRPr lang="en-US" altLang="ko-KR" dirty="0"/>
          </a:p>
          <a:p>
            <a:pPr algn="ctr"/>
            <a:r>
              <a:rPr lang="ko-KR" altLang="en-US" dirty="0"/>
              <a:t>리턴 값 </a:t>
            </a:r>
            <a:r>
              <a:rPr lang="en-US" altLang="ko-KR" dirty="0"/>
              <a:t>: </a:t>
            </a:r>
            <a:r>
              <a:rPr lang="en-US" altLang="ko-KR" dirty="0" err="1"/>
              <a:t>userInfo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670121" y="3375900"/>
            <a:ext cx="2032512" cy="126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매개변수 </a:t>
            </a:r>
            <a:r>
              <a:rPr lang="en-US" altLang="ko-KR" dirty="0"/>
              <a:t>: request</a:t>
            </a:r>
          </a:p>
          <a:p>
            <a:pPr algn="ctr"/>
            <a:r>
              <a:rPr lang="ko-KR" altLang="en-US" dirty="0"/>
              <a:t>리턴 값 </a:t>
            </a:r>
            <a:r>
              <a:rPr lang="en-US" altLang="ko-KR" dirty="0"/>
              <a:t>: response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 flipV="1">
            <a:off x="2270241" y="2837150"/>
            <a:ext cx="800479" cy="1481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7" name="정육면체 96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8454942" y="2085202"/>
            <a:ext cx="2144639" cy="960944"/>
          </a:xfrm>
          <a:prstGeom prst="cube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커뮤니케이션 서버</a:t>
            </a:r>
            <a:endParaRPr lang="en-US" altLang="ko-KR" sz="16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(Node.js)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033657" y="2037818"/>
            <a:ext cx="0" cy="2628207"/>
          </a:xfrm>
          <a:prstGeom prst="line">
            <a:avLst/>
          </a:prstGeom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953250" y="31831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외부</a:t>
            </a:r>
          </a:p>
        </p:txBody>
      </p:sp>
    </p:spTree>
    <p:extLst>
      <p:ext uri="{BB962C8B-B14F-4D97-AF65-F5344CB8AC3E}">
        <p14:creationId xmlns:p14="http://schemas.microsoft.com/office/powerpoint/2010/main" val="376235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정육면체 101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770097" y="3043379"/>
            <a:ext cx="8362950" cy="3600310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1026" name="Picture 2" descr="C:\Users\hss49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95" y="1682140"/>
            <a:ext cx="5553852" cy="108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로그인 </a:t>
            </a:r>
            <a:r>
              <a:rPr lang="en-US" altLang="ko-KR" dirty="0"/>
              <a:t>(index.html)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918715" y="3367831"/>
            <a:ext cx="7841771" cy="3107045"/>
            <a:chOff x="1847461" y="3367831"/>
            <a:chExt cx="7841771" cy="3107045"/>
          </a:xfrm>
        </p:grpSpPr>
        <p:sp>
          <p:nvSpPr>
            <p:cNvPr id="109" name="직사각형 108"/>
            <p:cNvSpPr/>
            <p:nvPr/>
          </p:nvSpPr>
          <p:spPr>
            <a:xfrm>
              <a:off x="5970581" y="3367831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onSuccess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googleUser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성공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onFailure</a:t>
              </a:r>
              <a:r>
                <a:rPr lang="en-US" altLang="ko-KR" dirty="0">
                  <a:solidFill>
                    <a:schemeClr val="bg1"/>
                  </a:solidFill>
                </a:rPr>
                <a:t>(error)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실패 에러처리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signOut</a:t>
              </a:r>
              <a:r>
                <a:rPr lang="en-US" altLang="ko-KR" dirty="0">
                  <a:solidFill>
                    <a:schemeClr val="bg1"/>
                  </a:solidFill>
                </a:rPr>
                <a:t>()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847461" y="3388568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</a:rPr>
                <a:t>window.fbAsyncInit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SDK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모듈 초기 설정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statusChangeCallback</a:t>
              </a:r>
              <a:r>
                <a:rPr lang="en-US" altLang="ko-KR" dirty="0">
                  <a:solidFill>
                    <a:schemeClr val="bg1"/>
                  </a:solidFill>
                </a:rPr>
                <a:t>(response)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상태 변경 감지</a:t>
              </a:r>
              <a:r>
                <a:rPr lang="en-US" altLang="ko-KR" sz="1600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</a:rPr>
                <a:t>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Fblogout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742534" y="3479358"/>
              <a:ext cx="1772817" cy="69246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43497" y="3460696"/>
              <a:ext cx="1772817" cy="66227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Google </a:t>
              </a:r>
            </a:p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98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7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4931722"/>
            <a:ext cx="9237300" cy="1698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682602"/>
            <a:ext cx="86492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MainRoom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MainSceneLoader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("content"));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요소 </a:t>
            </a:r>
            <a:r>
              <a:rPr lang="en-US" altLang="ko-KR" sz="1600" dirty="0">
                <a:solidFill>
                  <a:schemeClr val="bg1"/>
                </a:solidFill>
              </a:rPr>
              <a:t>: scene, camera, renderer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update(), </a:t>
            </a:r>
            <a:r>
              <a:rPr lang="en-US" altLang="ko-KR" sz="1600" dirty="0" err="1">
                <a:solidFill>
                  <a:schemeClr val="bg1"/>
                </a:solidFill>
              </a:rPr>
              <a:t>physicsON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physicsOFF</a:t>
            </a:r>
            <a:r>
              <a:rPr lang="en-US" altLang="ko-KR" sz="1600" dirty="0">
                <a:solidFill>
                  <a:schemeClr val="bg1"/>
                </a:solidFill>
              </a:rPr>
              <a:t>(), simulate()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46239" y="5465820"/>
            <a:ext cx="11420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OddIdeaControl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MainRoom.camera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MainRoom.renderer.domElement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onMouseDown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onMouseUp</a:t>
            </a:r>
            <a:r>
              <a:rPr lang="en-US" altLang="ko-KR" sz="1600" dirty="0">
                <a:solidFill>
                  <a:schemeClr val="bg1"/>
                </a:solidFill>
              </a:rPr>
              <a:t>(event), update()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onKeyDown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onKeyUp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attachEvent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dettachEvent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27131" y="5034153"/>
            <a:ext cx="1772817" cy="3928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OI_Control.js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17801" y="3051232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OI_MainScene.js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584" y="3085947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메인 </a:t>
            </a:r>
            <a:r>
              <a:rPr lang="en-US" altLang="ko-KR" sz="1600" b="1" dirty="0">
                <a:solidFill>
                  <a:schemeClr val="bg1"/>
                </a:solidFill>
              </a:rPr>
              <a:t>div</a:t>
            </a:r>
            <a:r>
              <a:rPr lang="ko-KR" altLang="en-US" sz="1600" b="1" dirty="0">
                <a:solidFill>
                  <a:schemeClr val="bg1"/>
                </a:solidFill>
              </a:rPr>
              <a:t>에 </a:t>
            </a:r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>
                <a:solidFill>
                  <a:schemeClr val="bg1"/>
                </a:solidFill>
              </a:rPr>
              <a:t>공간을 </a:t>
            </a:r>
            <a:r>
              <a:rPr lang="ko-KR" altLang="en-US" sz="1600" b="1" dirty="0" err="1">
                <a:solidFill>
                  <a:schemeClr val="bg1"/>
                </a:solidFill>
              </a:rPr>
              <a:t>렌더링</a:t>
            </a:r>
            <a:r>
              <a:rPr lang="ko-KR" altLang="en-US" sz="1600" b="1" dirty="0">
                <a:solidFill>
                  <a:schemeClr val="bg1"/>
                </a:solidFill>
              </a:rPr>
              <a:t> 하는데 필요한 요소를 갖춘 객체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373292" y="5061312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편집모드에서의 메인 </a:t>
            </a:r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>
                <a:solidFill>
                  <a:schemeClr val="bg1"/>
                </a:solidFill>
              </a:rPr>
              <a:t>공간 컨트롤 객체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메인씬</a:t>
            </a:r>
            <a:r>
              <a:rPr lang="ko-KR" altLang="en-US" sz="1600" b="1" dirty="0">
                <a:solidFill>
                  <a:schemeClr val="bg1"/>
                </a:solidFill>
              </a:rPr>
              <a:t> 객체의 카메라를 조작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5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9" y="4931722"/>
            <a:ext cx="9237300" cy="1448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526927" y="3051046"/>
            <a:ext cx="1772817" cy="5106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OI_Assets.js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26927" y="5052646"/>
            <a:ext cx="1772817" cy="488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OI_AssetDic.js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19351" y="3652672"/>
            <a:ext cx="8919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Assets</a:t>
            </a:r>
            <a:r>
              <a:rPr lang="en-US" altLang="ko-KR" dirty="0">
                <a:solidFill>
                  <a:schemeClr val="bg1"/>
                </a:solidFill>
              </a:rPr>
              <a:t> = new </a:t>
            </a:r>
            <a:r>
              <a:rPr lang="en-US" altLang="ko-KR" dirty="0" err="1">
                <a:solidFill>
                  <a:srgbClr val="FF0000"/>
                </a:solidFill>
              </a:rPr>
              <a:t>AssetsLoader</a:t>
            </a:r>
            <a:r>
              <a:rPr lang="en-US" altLang="ko-KR" dirty="0">
                <a:solidFill>
                  <a:schemeClr val="bg1"/>
                </a:solidFill>
              </a:rPr>
              <a:t>();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Unity 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obj</a:t>
            </a:r>
            <a:r>
              <a:rPr lang="en-US" altLang="ko-KR" dirty="0">
                <a:solidFill>
                  <a:schemeClr val="bg1"/>
                </a:solidFill>
              </a:rPr>
              <a:t>                 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json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convert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4251" y="5666412"/>
            <a:ext cx="88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Dictionary = new </a:t>
            </a:r>
            <a:r>
              <a:rPr lang="en-US" altLang="ko-KR" dirty="0" err="1">
                <a:solidFill>
                  <a:srgbClr val="FF0000"/>
                </a:solidFill>
              </a:rPr>
              <a:t>OI_AssetDic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Assets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411892" y="3127764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클라이언트에서 사용될 </a:t>
            </a:r>
            <a:r>
              <a:rPr lang="ko-KR" altLang="en-US" sz="1600" dirty="0" err="1">
                <a:solidFill>
                  <a:schemeClr val="bg1"/>
                </a:solidFill>
              </a:rPr>
              <a:t>에셋들을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로드하여</a:t>
            </a:r>
            <a:r>
              <a:rPr lang="ko-KR" altLang="en-US" sz="1600" dirty="0">
                <a:solidFill>
                  <a:schemeClr val="bg1"/>
                </a:solidFill>
              </a:rPr>
              <a:t> 객체화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저장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358882" y="4305130"/>
            <a:ext cx="640702" cy="212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411892" y="5127397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en-US" altLang="ko-KR" sz="1600" dirty="0">
                <a:solidFill>
                  <a:schemeClr val="bg1"/>
                </a:solidFill>
              </a:rPr>
              <a:t>Assets </a:t>
            </a:r>
            <a:r>
              <a:rPr lang="ko-KR" altLang="en-US" sz="1600" dirty="0">
                <a:solidFill>
                  <a:schemeClr val="bg1"/>
                </a:solidFill>
              </a:rPr>
              <a:t>객체 내부에 저장된 </a:t>
            </a:r>
            <a:r>
              <a:rPr lang="ko-KR" altLang="en-US" sz="1600" dirty="0" err="1">
                <a:solidFill>
                  <a:schemeClr val="bg1"/>
                </a:solidFill>
              </a:rPr>
              <a:t>에셋들을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Key – Value </a:t>
            </a:r>
            <a:r>
              <a:rPr lang="ko-KR" altLang="en-US" sz="1600" dirty="0">
                <a:solidFill>
                  <a:schemeClr val="bg1"/>
                </a:solidFill>
              </a:rPr>
              <a:t>쌍으로 저장하여 참조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929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27971" cy="1979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5066095"/>
            <a:ext cx="9227971" cy="1498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570630"/>
            <a:ext cx="8649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PreviewSceneLoader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("preview"));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요소 </a:t>
            </a:r>
            <a:r>
              <a:rPr lang="en-US" altLang="ko-KR" sz="1600" dirty="0">
                <a:solidFill>
                  <a:schemeClr val="bg1"/>
                </a:solidFill>
              </a:rPr>
              <a:t>: scene, camera, renderer …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rendering() , update(), </a:t>
            </a:r>
            <a:r>
              <a:rPr lang="en-US" altLang="ko-KR" sz="1600" dirty="0" err="1">
                <a:solidFill>
                  <a:schemeClr val="bg1"/>
                </a:solidFill>
              </a:rPr>
              <a:t>sceneReset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moveCamera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520887" y="5661771"/>
            <a:ext cx="905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menuToggle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AppToggle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AppClose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36463" y="5167841"/>
            <a:ext cx="1772817" cy="4879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27132" y="3051232"/>
            <a:ext cx="2525442" cy="5193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OI_PreviewScene.js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9898" y="3072160"/>
            <a:ext cx="7803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선택한 가구를 </a:t>
            </a:r>
            <a:r>
              <a:rPr lang="en-US" altLang="ko-KR" sz="1600" dirty="0">
                <a:solidFill>
                  <a:schemeClr val="bg1"/>
                </a:solidFill>
              </a:rPr>
              <a:t>div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r>
              <a:rPr lang="ko-KR" altLang="en-US" sz="1600" dirty="0" err="1">
                <a:solidFill>
                  <a:schemeClr val="bg1"/>
                </a:solidFill>
              </a:rPr>
              <a:t>렌더링하여</a:t>
            </a:r>
            <a:r>
              <a:rPr lang="ko-KR" altLang="en-US" sz="1600" dirty="0">
                <a:solidFill>
                  <a:schemeClr val="bg1"/>
                </a:solidFill>
              </a:rPr>
              <a:t> 유저에게 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</a:rPr>
              <a:t>미리 보여줄 수 있도록 하는 요소들을 갖춘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74568" y="5219463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</a:rPr>
              <a:t>jquery-ui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를 사용하여 구현한 각종 버튼에 대한 이벤트를 포함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3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46632" cy="3597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6348" y="3682602"/>
            <a:ext cx="1136458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divButtonEvent</a:t>
            </a:r>
            <a:r>
              <a:rPr lang="en-US" altLang="ko-KR" sz="1600" dirty="0">
                <a:solidFill>
                  <a:schemeClr val="bg1"/>
                </a:solidFill>
              </a:rPr>
              <a:t> ( </a:t>
            </a:r>
            <a:r>
              <a:rPr lang="en-US" altLang="ko-KR" sz="1600" dirty="0" err="1">
                <a:solidFill>
                  <a:schemeClr val="bg1"/>
                </a:solidFill>
              </a:rPr>
              <a:t>addButtonClick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divClick</a:t>
            </a:r>
            <a:r>
              <a:rPr lang="en-US" altLang="ko-KR" sz="1600" dirty="0">
                <a:solidFill>
                  <a:schemeClr val="bg1"/>
                </a:solidFill>
              </a:rPr>
              <a:t>, …)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assetAllocate</a:t>
            </a:r>
            <a:r>
              <a:rPr lang="en-US" altLang="ko-KR" sz="1600" dirty="0">
                <a:solidFill>
                  <a:schemeClr val="bg1"/>
                </a:solidFill>
              </a:rPr>
              <a:t>(event)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onDocumentKeyDown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onDocumentKeyUp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detailsClear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detailsChange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exploreUpdate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exploreClick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modeChange</a:t>
            </a:r>
            <a:r>
              <a:rPr lang="en-US" altLang="ko-KR" sz="1600" dirty="0">
                <a:solidFill>
                  <a:schemeClr val="bg1"/>
                </a:solidFill>
              </a:rPr>
              <a:t>()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20915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60" name="Picture 2" descr="C:\Users\hss49\Desktop\그림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25" y="1409441"/>
            <a:ext cx="4778575" cy="1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TransformControls.js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130246" y="3085947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- 3D </a:t>
            </a:r>
            <a:r>
              <a:rPr lang="ko-KR" altLang="en-US" sz="1600" dirty="0">
                <a:solidFill>
                  <a:schemeClr val="bg1"/>
                </a:solidFill>
              </a:rPr>
              <a:t>공간</a:t>
            </a:r>
            <a:r>
              <a:rPr lang="en-US" altLang="ko-KR" sz="1600" dirty="0">
                <a:solidFill>
                  <a:schemeClr val="bg1"/>
                </a:solidFill>
              </a:rPr>
              <a:t>(scene)</a:t>
            </a:r>
            <a:r>
              <a:rPr lang="ko-KR" altLang="en-US" sz="1600" dirty="0">
                <a:solidFill>
                  <a:schemeClr val="bg1"/>
                </a:solidFill>
              </a:rPr>
              <a:t> 에 배치된 </a:t>
            </a:r>
            <a:r>
              <a:rPr lang="ko-KR" altLang="en-US" sz="1600" dirty="0" err="1">
                <a:solidFill>
                  <a:schemeClr val="bg1"/>
                </a:solidFill>
              </a:rPr>
              <a:t>에셋을</a:t>
            </a:r>
            <a:r>
              <a:rPr lang="ko-KR" altLang="en-US" sz="1600" dirty="0">
                <a:solidFill>
                  <a:schemeClr val="bg1"/>
                </a:solidFill>
              </a:rPr>
              <a:t> 클릭하여 수정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90363" y="3682602"/>
            <a:ext cx="92745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(OI_MainScene.js)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.control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chemeClr val="bg1"/>
                </a:solidFill>
              </a:rPr>
              <a:t>THREE.</a:t>
            </a:r>
            <a:r>
              <a:rPr lang="en-US" altLang="ko-KR" sz="1600" dirty="0" err="1">
                <a:solidFill>
                  <a:srgbClr val="FF0000"/>
                </a:solidFill>
              </a:rPr>
              <a:t>TransformControls</a:t>
            </a:r>
            <a:r>
              <a:rPr lang="en-US" altLang="ko-KR" sz="1600" dirty="0">
                <a:solidFill>
                  <a:schemeClr val="bg1"/>
                </a:solidFill>
              </a:rPr>
              <a:t>(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 );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endParaRPr lang="en-US" altLang="ko-KR" sz="2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추가한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groupAsset</a:t>
            </a:r>
            <a:r>
              <a:rPr lang="en-US" altLang="ko-KR" sz="1600" dirty="0">
                <a:solidFill>
                  <a:schemeClr val="bg1"/>
                </a:solidFill>
              </a:rPr>
              <a:t>(group), </a:t>
            </a:r>
            <a:r>
              <a:rPr lang="en-US" altLang="ko-KR" sz="1600" dirty="0" err="1">
                <a:solidFill>
                  <a:schemeClr val="bg1"/>
                </a:solidFill>
              </a:rPr>
              <a:t>groupClear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수정한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onPointerDown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onPointerMove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setMode</a:t>
            </a:r>
            <a:r>
              <a:rPr lang="en-US" altLang="ko-KR" sz="1600" dirty="0">
                <a:solidFill>
                  <a:schemeClr val="bg1"/>
                </a:solidFill>
              </a:rPr>
              <a:t>(event)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418356" y="4842848"/>
            <a:ext cx="9246632" cy="1781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1517801" y="4945425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139577" y="4998802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55679" y="5492816"/>
            <a:ext cx="1136458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clickToModify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28535" y="6133725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*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RayCaster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7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2386981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08470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OI_SceneManager.js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074260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꾸민 </a:t>
            </a: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</a:rPr>
              <a:t>공간을 저장하고 불러오는 기능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02334" y="3682602"/>
            <a:ext cx="1136458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600" dirty="0">
                <a:solidFill>
                  <a:schemeClr val="bg1"/>
                </a:solidFill>
              </a:rPr>
              <a:t>var sceneManager = new </a:t>
            </a:r>
            <a:r>
              <a:rPr lang="nn-NO" altLang="ko-KR" sz="1600" dirty="0">
                <a:solidFill>
                  <a:srgbClr val="FF0000"/>
                </a:solidFill>
              </a:rPr>
              <a:t>SceneManager</a:t>
            </a:r>
            <a:r>
              <a:rPr lang="nn-NO" altLang="ko-KR" sz="1600" dirty="0">
                <a:solidFill>
                  <a:schemeClr val="bg1"/>
                </a:solidFill>
              </a:rPr>
              <a:t>();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sceneSave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sceneLoad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sceneReset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098" name="Picture 2" descr="C:\Users\hss49\Desktop\그림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81" y="1599601"/>
            <a:ext cx="3678563" cy="7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3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둘러보기 시나리오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78293" y="2898929"/>
            <a:ext cx="11597955" cy="3471736"/>
            <a:chOff x="1278293" y="2954915"/>
            <a:chExt cx="11597955" cy="3471736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954915"/>
              <a:ext cx="9797143" cy="347173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3355344"/>
              <a:ext cx="9246632" cy="29304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55125" y="3489789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20915" y="3561828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편집한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</a:rPr>
                <a:t>공간을 </a:t>
              </a:r>
              <a:r>
                <a:rPr lang="en-US" altLang="ko-KR" sz="1600" dirty="0">
                  <a:solidFill>
                    <a:schemeClr val="bg1"/>
                  </a:solidFill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</a:rPr>
                <a:t>인칭으로 플레이 할 수 있도록 하는 객체 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11665" y="4205138"/>
              <a:ext cx="11364583" cy="173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 = new </a:t>
              </a:r>
              <a:r>
                <a:rPr lang="en-US" altLang="ko-KR" sz="1600" dirty="0" err="1">
                  <a:solidFill>
                    <a:srgbClr val="FF0000"/>
                  </a:solidFill>
                </a:rPr>
                <a:t>OI_TestPlay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(document, </a:t>
              </a:r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</a:rPr>
                <a:t>MainRoom</a:t>
              </a:r>
              <a:r>
                <a:rPr lang="en-US" altLang="ko-KR" sz="1600" dirty="0">
                  <a:solidFill>
                    <a:schemeClr val="bg1"/>
                  </a:solidFill>
                </a:rPr>
                <a:t>);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웹 브라우저의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PointerLocker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객체를 검사하여 사용할 수 있으면 생성한다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 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onKeyDown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onKeyUp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(event), update(),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attachEvent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dettachEvent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* Ray Caster : </a:t>
              </a:r>
              <a:r>
                <a:rPr lang="ko-KR" altLang="en-US" sz="1600" dirty="0">
                  <a:solidFill>
                    <a:schemeClr val="bg1"/>
                  </a:solidFill>
                </a:rPr>
                <a:t>웹 브라우저상에서 마우스를 이용하여 </a:t>
              </a:r>
              <a:r>
                <a:rPr lang="en-US" altLang="ko-KR" sz="1600" dirty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</a:rPr>
                <a:t>공간의 좌표를 선택할 수 있도록 하는 </a:t>
              </a:r>
              <a:r>
                <a:rPr lang="en-US" altLang="ko-KR" sz="16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pic>
        <p:nvPicPr>
          <p:cNvPr id="3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926636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지난 발표에서의 지적 사항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246428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구현 가능성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시나리오 부족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00"/>
                </a:solidFill>
              </a:rPr>
              <a:t>인공지능 컨텐츠 부족</a:t>
            </a:r>
            <a:r>
              <a:rPr lang="en-US" altLang="ko-KR" sz="2400" dirty="0">
                <a:solidFill>
                  <a:srgbClr val="FFFF00"/>
                </a:solidFill>
              </a:rPr>
              <a:t>(</a:t>
            </a:r>
            <a:r>
              <a:rPr lang="ko-KR" altLang="en-US" sz="2400" dirty="0">
                <a:solidFill>
                  <a:srgbClr val="FFFF00"/>
                </a:solidFill>
              </a:rPr>
              <a:t>설계발표 지적사항</a:t>
            </a:r>
            <a:r>
              <a:rPr lang="en-US" altLang="ko-KR" sz="2400" dirty="0">
                <a:solidFill>
                  <a:srgbClr val="FFFF00"/>
                </a:solidFill>
              </a:rPr>
              <a:t>)</a:t>
            </a:r>
          </a:p>
          <a:p>
            <a:pPr algn="l"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6150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898929"/>
            <a:ext cx="9797143" cy="3846788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둘러보기 시나리오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46348" y="3299357"/>
            <a:ext cx="9246632" cy="336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73787" y="3443134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139577" y="3515173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67651" y="4401089"/>
            <a:ext cx="1136458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</a:rPr>
              <a:t>플레이 모드에서 </a:t>
            </a:r>
            <a:r>
              <a:rPr lang="en-US" altLang="ko-KR" sz="1600" dirty="0" err="1">
                <a:solidFill>
                  <a:schemeClr val="bg1"/>
                </a:solidFill>
              </a:rPr>
              <a:t>RayCaster</a:t>
            </a:r>
            <a:r>
              <a:rPr lang="ko-KR" altLang="en-US" sz="1600" dirty="0">
                <a:solidFill>
                  <a:schemeClr val="bg1"/>
                </a:solidFill>
              </a:rPr>
              <a:t>로 특정 이벤트 객체를 선택하면 해당하는 이벤트 발생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각 이벤트에서 사용되는 동영상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이미지와 게시물들은 </a:t>
            </a:r>
            <a:r>
              <a:rPr lang="en-US" altLang="ko-KR" sz="1600" dirty="0" err="1">
                <a:solidFill>
                  <a:schemeClr val="bg1"/>
                </a:solidFill>
              </a:rPr>
              <a:t>Django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서버를 이용하여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* Galleria.js </a:t>
            </a:r>
            <a:r>
              <a:rPr lang="ko-KR" altLang="en-US" sz="1600" dirty="0">
                <a:solidFill>
                  <a:schemeClr val="bg1"/>
                </a:solidFill>
              </a:rPr>
              <a:t>를 이용하여 서버에 저장되어있는 이미지들을 보여준다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* HTML5</a:t>
            </a:r>
            <a:r>
              <a:rPr lang="ko-KR" altLang="en-US" sz="1600" dirty="0">
                <a:solidFill>
                  <a:schemeClr val="bg1"/>
                </a:solidFill>
              </a:rPr>
              <a:t> 를 이용하여 서버에 저장되어있는 동영상들을 보여준다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Galleria.ready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opstions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Galleria.run</a:t>
            </a:r>
            <a:r>
              <a:rPr lang="en-US" altLang="ko-KR" sz="1600" dirty="0">
                <a:solidFill>
                  <a:schemeClr val="bg1"/>
                </a:solidFill>
              </a:rPr>
              <a:t>(), HTML5 functions</a:t>
            </a:r>
          </a:p>
        </p:txBody>
      </p:sp>
      <p:pic>
        <p:nvPicPr>
          <p:cNvPr id="95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455679" y="3953201"/>
            <a:ext cx="11364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1908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채팅 시나리오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259884"/>
            <a:chOff x="1278293" y="2497699"/>
            <a:chExt cx="11532638" cy="4259884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OI_Communications.js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음성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영상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텍스트 채팅 지원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>
                  <a:solidFill>
                    <a:schemeClr val="bg1"/>
                  </a:solidFill>
                </a:rPr>
                <a:t>var </a:t>
              </a:r>
              <a:r>
                <a:rPr lang="en-US" altLang="ko-KR" sz="1600" dirty="0">
                  <a:solidFill>
                    <a:schemeClr val="bg1"/>
                  </a:solidFill>
                </a:rPr>
                <a:t>communications</a:t>
              </a:r>
              <a:r>
                <a:rPr lang="nn-NO" altLang="ko-KR" sz="1600" dirty="0">
                  <a:solidFill>
                    <a:schemeClr val="bg1"/>
                  </a:solidFill>
                </a:rPr>
                <a:t> = new </a:t>
              </a:r>
              <a:r>
                <a:rPr lang="nn-NO" altLang="ko-KR" sz="1600" dirty="0">
                  <a:solidFill>
                    <a:srgbClr val="FF0000"/>
                  </a:solidFill>
                </a:rPr>
                <a:t>OI_Communications</a:t>
              </a:r>
              <a:r>
                <a:rPr lang="nn-NO" altLang="ko-KR" sz="1600" dirty="0">
                  <a:solidFill>
                    <a:schemeClr val="bg1"/>
                  </a:solidFill>
                </a:rPr>
                <a:t>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커뮤니케이션 버튼 클릭 시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서버의 </a:t>
              </a:r>
              <a:r>
                <a:rPr lang="en-US" altLang="ko-KR" sz="1600" dirty="0">
                  <a:solidFill>
                    <a:schemeClr val="bg1"/>
                  </a:solidFill>
                </a:rPr>
                <a:t>9001</a:t>
              </a:r>
              <a:r>
                <a:rPr lang="ko-KR" altLang="en-US" sz="1600" dirty="0">
                  <a:solidFill>
                    <a:schemeClr val="bg1"/>
                  </a:solidFill>
                </a:rPr>
                <a:t>번 포트로 연결 요청을 보냄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>
                  <a:solidFill>
                    <a:schemeClr val="bg1"/>
                  </a:solidFill>
                </a:rPr>
                <a:t>방 생성하기 버튼을 눌러서 </a:t>
              </a:r>
              <a:r>
                <a:rPr lang="en-US" altLang="ko-KR" sz="1600" dirty="0">
                  <a:solidFill>
                    <a:schemeClr val="bg1"/>
                  </a:solidFill>
                </a:rPr>
                <a:t>Python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서버에서 받아온 키 값으로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서버에 방을 생성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생성된 모든 방 리스트를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서버로 부터 받아와서 보여줄 수 있다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선택한 방에 연결하여 통신한다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open-public-room(),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showRoomURL</a:t>
              </a:r>
              <a:r>
                <a:rPr lang="en-US" altLang="ko-KR" sz="1600" dirty="0">
                  <a:solidFill>
                    <a:schemeClr val="bg1"/>
                  </a:solidFill>
                </a:rPr>
                <a:t>(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roomid</a:t>
              </a:r>
              <a:r>
                <a:rPr lang="en-US" altLang="ko-KR" sz="16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disableInputButtons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enableInputButtons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looper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onUserStatusChanged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0" y="1489329"/>
            <a:ext cx="4993037" cy="9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RTC Server</a:t>
              </a:r>
              <a:endParaRPr lang="ko-KR" altLang="en-US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xmlns="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데이터 베이스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멀티플레이 시나리오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169589"/>
            <a:chOff x="1278293" y="2497699"/>
            <a:chExt cx="11532638" cy="4169589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OI_Multiplay.js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유저간 멀티플레이 지원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>
                  <a:solidFill>
                    <a:schemeClr val="bg1"/>
                  </a:solidFill>
                </a:rPr>
                <a:t>var multiplay= new </a:t>
              </a:r>
              <a:r>
                <a:rPr lang="nn-NO" altLang="ko-KR" sz="1600" dirty="0">
                  <a:solidFill>
                    <a:srgbClr val="FF0000"/>
                  </a:solidFill>
                </a:rPr>
                <a:t>OI_Multiplay</a:t>
              </a:r>
              <a:r>
                <a:rPr lang="nn-NO" altLang="ko-KR" sz="1600" dirty="0">
                  <a:solidFill>
                    <a:schemeClr val="bg1"/>
                  </a:solidFill>
                </a:rPr>
                <a:t>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참가 메뉴에서 유저 닉네임으로 유저가 생성한 방을 검색 및 로드</a:t>
              </a:r>
              <a:r>
                <a:rPr lang="en-US" altLang="ko-KR" sz="1600" dirty="0">
                  <a:solidFill>
                    <a:schemeClr val="bg1"/>
                  </a:solidFill>
                </a:rPr>
                <a:t>(Python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</a:t>
              </a:r>
              <a:r>
                <a:rPr lang="en-US" altLang="ko-KR" sz="16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>
                  <a:solidFill>
                    <a:schemeClr val="bg1"/>
                  </a:solidFill>
                </a:rPr>
                <a:t>방 참가하기 버튼을 누르면 멀티플레이 서버에서 해당 방의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 존재 여부를 검사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세션이 생성되어 있으면 참여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생성되어있지 않으면 세션 생성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세션에 연결된 사람들과 통신한다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session_connect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room_search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room_join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room_leave</a:t>
              </a:r>
              <a:r>
                <a:rPr lang="en-US" altLang="ko-KR" sz="1600" dirty="0">
                  <a:solidFill>
                    <a:schemeClr val="bg1"/>
                  </a:solidFill>
                </a:rPr>
                <a:t>()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멀티플레이</a:t>
              </a:r>
              <a:r>
                <a:rPr lang="en-US" altLang="ko-KR" dirty="0"/>
                <a:t> </a:t>
              </a:r>
              <a:r>
                <a:rPr lang="ko-KR" altLang="en-US" dirty="0"/>
                <a:t>서버</a:t>
              </a:r>
              <a:endParaRPr lang="en-US" altLang="ko-KR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xmlns="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데이터 베이스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76" y="1614880"/>
            <a:ext cx="5696492" cy="7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66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4532236" y="4742034"/>
            <a:ext cx="46987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WebGL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- 3D </a:t>
            </a:r>
            <a:r>
              <a:rPr lang="ko-KR" altLang="en-US" dirty="0">
                <a:solidFill>
                  <a:schemeClr val="accent6"/>
                </a:solidFill>
              </a:rPr>
              <a:t>공간 </a:t>
            </a:r>
            <a:r>
              <a:rPr lang="ko-KR" altLang="en-US" dirty="0" err="1">
                <a:solidFill>
                  <a:schemeClr val="accent6"/>
                </a:solidFill>
              </a:rPr>
              <a:t>렌더링</a:t>
            </a:r>
            <a:r>
              <a:rPr lang="ko-KR" altLang="en-US" dirty="0">
                <a:solidFill>
                  <a:schemeClr val="accent6"/>
                </a:solidFill>
              </a:rPr>
              <a:t> 환경을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WebRTC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</a:t>
            </a:r>
            <a:r>
              <a:rPr lang="ko-KR" altLang="en-US" dirty="0">
                <a:solidFill>
                  <a:schemeClr val="accent6"/>
                </a:solidFill>
              </a:rPr>
              <a:t>커뮤니케이션 기능을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JavaScript - </a:t>
            </a:r>
            <a:r>
              <a:rPr lang="ko-KR" altLang="en-US" dirty="0">
                <a:solidFill>
                  <a:schemeClr val="accent6"/>
                </a:solidFill>
              </a:rPr>
              <a:t>클라이언트 환경 구현 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Google Speech - </a:t>
            </a:r>
            <a:r>
              <a:rPr lang="ko-KR" altLang="en-US" dirty="0">
                <a:solidFill>
                  <a:schemeClr val="accent6"/>
                </a:solidFill>
              </a:rPr>
              <a:t>음성인식 이벤트 처리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4532236" y="417070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SQLite 3 </a:t>
            </a:r>
            <a:r>
              <a:rPr lang="ko-KR" altLang="en-US" dirty="0">
                <a:solidFill>
                  <a:schemeClr val="accent6"/>
                </a:solidFill>
              </a:rPr>
              <a:t>를 이용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3543191" y="2055629"/>
            <a:ext cx="804866" cy="170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4532236" y="2919047"/>
            <a:ext cx="7233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AWS Linux </a:t>
            </a:r>
            <a:r>
              <a:rPr lang="ko-KR" altLang="en-US" dirty="0">
                <a:solidFill>
                  <a:schemeClr val="accent6"/>
                </a:solidFill>
              </a:rPr>
              <a:t>서버에 </a:t>
            </a:r>
            <a:r>
              <a:rPr lang="en-US" altLang="ko-KR" dirty="0">
                <a:solidFill>
                  <a:schemeClr val="accent6"/>
                </a:solidFill>
              </a:rPr>
              <a:t>Apache </a:t>
            </a:r>
            <a:r>
              <a:rPr lang="ko-KR" altLang="en-US" dirty="0">
                <a:solidFill>
                  <a:schemeClr val="accent6"/>
                </a:solidFill>
              </a:rPr>
              <a:t>환경을 구축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Django</a:t>
            </a:r>
            <a:r>
              <a:rPr lang="en-US" altLang="ko-KR" dirty="0">
                <a:solidFill>
                  <a:schemeClr val="accent6"/>
                </a:solidFill>
              </a:rPr>
              <a:t> Python web Framework</a:t>
            </a:r>
            <a:r>
              <a:rPr lang="ko-KR" altLang="en-US" dirty="0">
                <a:solidFill>
                  <a:schemeClr val="accent6"/>
                </a:solidFill>
              </a:rPr>
              <a:t>를 사용하여 구현</a:t>
            </a:r>
            <a:r>
              <a:rPr lang="en-US" altLang="ko-KR" dirty="0">
                <a:solidFill>
                  <a:schemeClr val="accent6"/>
                </a:solidFill>
              </a:rPr>
              <a:t>, Apache</a:t>
            </a:r>
            <a:r>
              <a:rPr lang="ko-KR" altLang="en-US" dirty="0">
                <a:solidFill>
                  <a:schemeClr val="accent6"/>
                </a:solidFill>
              </a:rPr>
              <a:t>와 연동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4532236" y="6111525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WebVR</a:t>
            </a:r>
            <a:r>
              <a:rPr lang="en-US" altLang="ko-KR" dirty="0">
                <a:solidFill>
                  <a:schemeClr val="accent6"/>
                </a:solidFill>
              </a:rPr>
              <a:t> - VR </a:t>
            </a:r>
            <a:r>
              <a:rPr lang="ko-KR" altLang="en-US" dirty="0">
                <a:solidFill>
                  <a:schemeClr val="accent6"/>
                </a:solidFill>
              </a:rPr>
              <a:t>환경을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103" name="순서도: 자기 디스크 102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1534321" y="3912826"/>
            <a:ext cx="1443686" cy="8394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베이스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(SQLite)</a:t>
            </a:r>
            <a:endParaRPr lang="ko-KR" altLang="en-US" sz="1400" dirty="0"/>
          </a:p>
        </p:txBody>
      </p:sp>
      <p:sp>
        <p:nvSpPr>
          <p:cNvPr id="110" name="정육면체 109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2057331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커뮤니케이션 서버</a:t>
            </a:r>
            <a:endParaRPr lang="en-US" altLang="ko-KR" sz="1400" dirty="0"/>
          </a:p>
        </p:txBody>
      </p:sp>
      <p:sp>
        <p:nvSpPr>
          <p:cNvPr id="111" name="정육면체 110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1457363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멀티플레이 서버</a:t>
            </a:r>
            <a:endParaRPr lang="en-US" altLang="ko-KR" sz="1400" dirty="0"/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3163815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아파치 서버</a:t>
            </a:r>
            <a:endParaRPr lang="en-US" altLang="ko-KR" sz="1400" dirty="0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464906" y="2758714"/>
            <a:ext cx="1604865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웹 서버</a:t>
            </a:r>
            <a:endParaRPr lang="en-US" altLang="ko-KR" sz="1400" dirty="0"/>
          </a:p>
        </p:txBody>
      </p: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xmlns="" id="{F916CEA8-52BE-47F0-991E-5191477A169F}"/>
              </a:ext>
            </a:extLst>
          </p:cNvPr>
          <p:cNvSpPr/>
          <p:nvPr/>
        </p:nvSpPr>
        <p:spPr>
          <a:xfrm rot="10800000">
            <a:off x="3297783" y="1634090"/>
            <a:ext cx="360000" cy="843078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4532236" y="1872665"/>
            <a:ext cx="4968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Node.js </a:t>
            </a:r>
            <a:r>
              <a:rPr lang="ko-KR" altLang="en-US" dirty="0">
                <a:solidFill>
                  <a:schemeClr val="accent6"/>
                </a:solidFill>
              </a:rPr>
              <a:t>로 구현하고 </a:t>
            </a:r>
            <a:r>
              <a:rPr lang="en-US" altLang="ko-KR" dirty="0">
                <a:solidFill>
                  <a:schemeClr val="accent6"/>
                </a:solidFill>
              </a:rPr>
              <a:t>socket.io</a:t>
            </a:r>
            <a:r>
              <a:rPr lang="ko-KR" altLang="en-US" dirty="0">
                <a:solidFill>
                  <a:schemeClr val="accent6"/>
                </a:solidFill>
              </a:rPr>
              <a:t>로 통신하는 서버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3543191" y="3296964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정육면체 116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5009208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클라이언트</a:t>
            </a:r>
            <a:endParaRPr lang="en-US" altLang="ko-KR" sz="1400" dirty="0"/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6045164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모바일</a:t>
            </a:r>
            <a:r>
              <a:rPr lang="ko-KR" altLang="en-US" sz="1400" dirty="0"/>
              <a:t> 브라우저</a:t>
            </a:r>
            <a:endParaRPr lang="en-US" altLang="ko-KR" sz="1400" dirty="0"/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3543191" y="4374659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543191" y="5237096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3543191" y="6294315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9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xmlns="" id="{DBB9E584-12F4-420F-9C3C-53EAC356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68711"/>
              </p:ext>
            </p:extLst>
          </p:nvPr>
        </p:nvGraphicFramePr>
        <p:xfrm>
          <a:off x="2032000" y="1608557"/>
          <a:ext cx="8128000" cy="4434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725486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6399821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42204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38031540"/>
                    </a:ext>
                  </a:extLst>
                </a:gridCol>
              </a:tblGrid>
              <a:tr h="7765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프로그램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5135121"/>
                  </a:ext>
                </a:extLst>
              </a:tr>
              <a:tr h="2580195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JavaScript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CSS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XML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Python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Django</a:t>
                      </a:r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Windows 10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AWS LINUX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Brackets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SQLite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Gear VR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Galaxy S5 ++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227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4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3" y="1355503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46" y="1409441"/>
            <a:ext cx="4457079" cy="53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256013"/>
            <a:ext cx="4445135" cy="385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8" y="2247172"/>
            <a:ext cx="5629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172"/>
            <a:ext cx="37620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59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901"/>
            <a:ext cx="3030942" cy="43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2250035"/>
            <a:ext cx="5552714" cy="431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1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데모 환경 설계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232291"/>
            <a:ext cx="657230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791572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673009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AWS LINUX Instance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0" y="3411479"/>
            <a:ext cx="4534676" cy="307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6967" y="6114921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Region : AWS US East (Ohio) </a:t>
            </a:r>
          </a:p>
        </p:txBody>
      </p:sp>
    </p:spTree>
    <p:extLst>
      <p:ext uri="{BB962C8B-B14F-4D97-AF65-F5344CB8AC3E}">
        <p14:creationId xmlns:p14="http://schemas.microsoft.com/office/powerpoint/2010/main" val="62563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 smtClean="0"/>
              <a:t>개발 현황</a:t>
            </a:r>
            <a:endParaRPr lang="ko-KR" altLang="en-US" sz="3600" dirty="0"/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accent6"/>
                </a:solidFill>
              </a:rPr>
              <a:t>개발 완료한 기능</a:t>
            </a:r>
            <a:endParaRPr lang="en-US" altLang="ko-KR" sz="2400" dirty="0" smtClean="0">
              <a:solidFill>
                <a:schemeClr val="accent6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92422" y="3901496"/>
            <a:ext cx="712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452721" y="1522599"/>
            <a:ext cx="8492797" cy="161424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700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도메인 등록 </a:t>
            </a:r>
            <a:r>
              <a:rPr lang="en-US" altLang="ko-KR" sz="2400" b="1" dirty="0" smtClean="0"/>
              <a:t>&amp; SSL </a:t>
            </a:r>
            <a:r>
              <a:rPr lang="ko-KR" altLang="en-US" sz="2400" b="1" dirty="0" smtClean="0"/>
              <a:t>적용</a:t>
            </a:r>
            <a:endParaRPr lang="en-US" altLang="ko-KR" sz="24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전반적인 웹 </a:t>
            </a:r>
            <a:r>
              <a:rPr lang="en-US" altLang="ko-KR" sz="2400" b="1" dirty="0" smtClean="0"/>
              <a:t>UI </a:t>
            </a:r>
            <a:r>
              <a:rPr lang="ko-KR" altLang="en-US" sz="2400" b="1" dirty="0" smtClean="0"/>
              <a:t>디자인 </a:t>
            </a:r>
            <a:r>
              <a:rPr lang="en-US" altLang="ko-KR" sz="2400" b="1" dirty="0" smtClean="0"/>
              <a:t>– Bootstrap framework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 smtClean="0"/>
              <a:t>구글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err="1" smtClean="0"/>
              <a:t>페이스북</a:t>
            </a:r>
            <a:r>
              <a:rPr lang="ko-KR" altLang="en-US" sz="2400" b="1" dirty="0" smtClean="0"/>
              <a:t> 로그인</a:t>
            </a:r>
            <a:endParaRPr lang="en-US" altLang="ko-KR" sz="2400" b="1" dirty="0" smtClean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41ACAF9F-9302-447B-A015-680E19ECAA61}"/>
              </a:ext>
            </a:extLst>
          </p:cNvPr>
          <p:cNvSpPr/>
          <p:nvPr/>
        </p:nvSpPr>
        <p:spPr>
          <a:xfrm>
            <a:off x="1842540" y="3189866"/>
            <a:ext cx="75160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버튼 별 기능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내가 꾸민 방  리스트 확인 및 이동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스토어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가구 및 구조물을 선택하여 배치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탐색기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배치되어있는 가구 및 구조물을 탐색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테스트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꾸민 방을 플레이모드로 테스트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저장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꾸민 방을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디테일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조명과 </a:t>
            </a:r>
            <a:r>
              <a:rPr lang="ko-KR" altLang="en-US" dirty="0" smtClean="0"/>
              <a:t>구조물의 색상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텍스쳐</a:t>
            </a:r>
            <a:r>
              <a:rPr lang="ko-KR" altLang="en-US" dirty="0"/>
              <a:t> </a:t>
            </a:r>
            <a:r>
              <a:rPr lang="ko-KR" altLang="en-US" dirty="0" smtClean="0"/>
              <a:t>등의 세부 정보를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멀티플레이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사람의 방에 혼자 놀러 가거나 함께 플레이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커뮤니케이션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사람과의 실시간 음성 및 텍스트 채팅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VR </a:t>
            </a:r>
            <a:r>
              <a:rPr lang="ko-KR" altLang="en-US" dirty="0" smtClean="0"/>
              <a:t>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초기 화면에서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전용 모드로 진입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오큘러스</a:t>
            </a:r>
            <a:r>
              <a:rPr lang="ko-KR" altLang="en-US" dirty="0" smtClean="0"/>
              <a:t> 브라우저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1026" name="Picture 2" descr="C:\Users\hss49\Desktop\이냉\OI_resource\images\test\icon\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9" y="475638"/>
            <a:ext cx="1163638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ss49\Desktop\이냉\OI_resource\images\test\icon\ico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08" y="478540"/>
            <a:ext cx="1163637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ss49\Desktop\이냉\OI_resource\images\test\icon\icon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011" y="478766"/>
            <a:ext cx="1163638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ss49\Desktop\이냉\OI_resource\images\test\icon\icon4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239" y="2894014"/>
            <a:ext cx="1163638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ss49\Desktop\이냉\OI_resource\images\test\icon\icon4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213" y="1693189"/>
            <a:ext cx="1163638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ss49\Desktop\이냉\OI_resource\images\test\icon\icon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044" y="2924927"/>
            <a:ext cx="1163637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hss49\Desktop\이냉\OI_resource\images\test\icon\icon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01" y="1696073"/>
            <a:ext cx="1158875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hss49\Desktop\이냉\OI_resource\images\test\icon\icon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018" y="2893427"/>
            <a:ext cx="1158875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hss49\Desktop\이냉\OI_resource\images\test\icon\icon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31" y="4086162"/>
            <a:ext cx="1163637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배경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010337"/>
            <a:ext cx="10145304" cy="1295226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온라인 공간에서의 교류가 더 활발해진 사회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HTML5 </a:t>
            </a:r>
            <a:r>
              <a:rPr lang="ko-KR" altLang="en-US" sz="2400" dirty="0"/>
              <a:t>과 관련 웹 기술들의 지속적인 발전        </a:t>
            </a:r>
            <a:r>
              <a:rPr lang="en-US" altLang="ko-KR" sz="2400" dirty="0"/>
              <a:t> </a:t>
            </a:r>
            <a:r>
              <a:rPr lang="ko-KR" altLang="en-US" sz="2400" dirty="0">
                <a:solidFill>
                  <a:srgbClr val="FFC000"/>
                </a:solidFill>
              </a:rPr>
              <a:t>새로운 패러다임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8003689" y="3870148"/>
            <a:ext cx="516367" cy="244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4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 smtClean="0"/>
              <a:t>개발 현황</a:t>
            </a:r>
            <a:endParaRPr lang="ko-KR" altLang="en-US" sz="3600" dirty="0"/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5760544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accent6"/>
                </a:solidFill>
              </a:rPr>
              <a:t>개발 완료한 기능</a:t>
            </a:r>
            <a:endParaRPr lang="en-US" altLang="ko-KR" sz="2400" dirty="0" smtClean="0">
              <a:solidFill>
                <a:schemeClr val="accent6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92422" y="3901496"/>
            <a:ext cx="712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41ACAF9F-9302-447B-A015-680E19ECAA61}"/>
              </a:ext>
            </a:extLst>
          </p:cNvPr>
          <p:cNvSpPr/>
          <p:nvPr/>
        </p:nvSpPr>
        <p:spPr>
          <a:xfrm>
            <a:off x="1842540" y="2126132"/>
            <a:ext cx="75160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편집모드 상세 기능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WASD </a:t>
            </a:r>
            <a:r>
              <a:rPr lang="ko-KR" altLang="en-US" dirty="0" err="1" smtClean="0"/>
              <a:t>키입력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카메라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시점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Z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 변경 모드</a:t>
            </a:r>
            <a:r>
              <a:rPr lang="en-US" altLang="ko-KR" dirty="0"/>
              <a:t> </a:t>
            </a:r>
            <a:r>
              <a:rPr lang="en-US" altLang="ko-KR" dirty="0" smtClean="0"/>
              <a:t> , X : </a:t>
            </a:r>
            <a:r>
              <a:rPr lang="ko-KR" altLang="en-US" dirty="0" smtClean="0"/>
              <a:t>회전 변경 모드 </a:t>
            </a:r>
            <a:r>
              <a:rPr lang="en-US" altLang="ko-KR" dirty="0" smtClean="0"/>
              <a:t>, C : </a:t>
            </a:r>
            <a:r>
              <a:rPr lang="ko-KR" altLang="en-US" dirty="0" smtClean="0"/>
              <a:t>크기 변경 모드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ctrl+ C , ct</a:t>
            </a:r>
            <a:r>
              <a:rPr lang="en-US" altLang="ko-KR" dirty="0"/>
              <a:t>r</a:t>
            </a:r>
            <a:r>
              <a:rPr lang="en-US" altLang="ko-KR" dirty="0" smtClean="0"/>
              <a:t>l+ V :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복사 </a:t>
            </a:r>
            <a:r>
              <a:rPr lang="ko-KR" altLang="en-US" dirty="0" err="1" smtClean="0"/>
              <a:t>붙여넣기</a:t>
            </a:r>
            <a:endParaRPr lang="en-US" altLang="ko-KR" dirty="0"/>
          </a:p>
          <a:p>
            <a:r>
              <a:rPr lang="en-US" altLang="ko-KR" dirty="0" smtClean="0"/>
              <a:t> - G :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그룹화 편집 기능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ESC : </a:t>
            </a:r>
            <a:r>
              <a:rPr lang="ko-KR" altLang="en-US" dirty="0" smtClean="0"/>
              <a:t>모든 선택 취소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mouse : </a:t>
            </a:r>
            <a:r>
              <a:rPr lang="ko-KR" altLang="en-US" dirty="0" smtClean="0"/>
              <a:t>공간 내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클릭</a:t>
            </a:r>
            <a:r>
              <a:rPr lang="en-US" altLang="ko-KR" dirty="0" smtClean="0"/>
              <a:t>, GUI</a:t>
            </a:r>
            <a:r>
              <a:rPr lang="ko-KR" altLang="en-US" dirty="0" smtClean="0"/>
              <a:t>를 통한 편집</a:t>
            </a:r>
            <a:endParaRPr lang="en-US" altLang="ko-KR" dirty="0" smtClean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41ACAF9F-9302-447B-A015-680E19ECAA61}"/>
              </a:ext>
            </a:extLst>
          </p:cNvPr>
          <p:cNvSpPr/>
          <p:nvPr/>
        </p:nvSpPr>
        <p:spPr>
          <a:xfrm>
            <a:off x="1842540" y="4463457"/>
            <a:ext cx="75160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플레이모드 상세 기능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PointerLock</a:t>
            </a:r>
            <a:r>
              <a:rPr lang="en-US" altLang="ko-KR" dirty="0" smtClean="0"/>
              <a:t>  1</a:t>
            </a:r>
            <a:r>
              <a:rPr lang="ko-KR" altLang="en-US" dirty="0" smtClean="0"/>
              <a:t>인칭 시점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액자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업로드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업로드한</a:t>
            </a:r>
            <a:r>
              <a:rPr lang="ko-KR" altLang="en-US" dirty="0"/>
              <a:t> </a:t>
            </a:r>
            <a:r>
              <a:rPr lang="ko-KR" altLang="en-US" dirty="0" smtClean="0"/>
              <a:t>사진으로 액자의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TV : </a:t>
            </a:r>
            <a:r>
              <a:rPr lang="ko-KR" altLang="en-US" dirty="0" smtClean="0"/>
              <a:t>동영상 업로드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업로드한</a:t>
            </a:r>
            <a:r>
              <a:rPr lang="ko-KR" altLang="en-US" dirty="0" smtClean="0"/>
              <a:t> 영상으로 </a:t>
            </a:r>
            <a:r>
              <a:rPr lang="en-US" altLang="ko-KR" dirty="0" smtClean="0"/>
              <a:t>TV</a:t>
            </a:r>
            <a:r>
              <a:rPr lang="ko-KR" altLang="en-US" dirty="0" smtClean="0"/>
              <a:t>에 재생</a:t>
            </a:r>
            <a:endParaRPr lang="en-US" altLang="ko-KR" dirty="0" smtClean="0"/>
          </a:p>
          <a:p>
            <a:r>
              <a:rPr lang="en-US" altLang="ko-KR" dirty="0" smtClean="0"/>
              <a:t> - VR convert : VR</a:t>
            </a:r>
            <a:r>
              <a:rPr lang="ko-KR" altLang="en-US" dirty="0" smtClean="0"/>
              <a:t>지원 기기를 이용한 공간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04495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 smtClean="0"/>
              <a:t>개발 현황</a:t>
            </a:r>
            <a:endParaRPr lang="ko-KR" altLang="en-US" sz="3600" dirty="0"/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4872964"/>
            <a:ext cx="657230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accent6"/>
                </a:solidFill>
              </a:rPr>
              <a:t>개발에서 제외할 기능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accent6"/>
                </a:solidFill>
              </a:rPr>
              <a:t>개발할 기능</a:t>
            </a:r>
            <a:endParaRPr lang="en-US" altLang="ko-KR" sz="2400" dirty="0" smtClean="0">
              <a:solidFill>
                <a:schemeClr val="accent6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92422" y="3901496"/>
            <a:ext cx="712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452721" y="1912925"/>
            <a:ext cx="8492797" cy="2530258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77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/>
              <a:t>VR controller</a:t>
            </a:r>
            <a:r>
              <a:rPr lang="ko-KR" altLang="en-US" sz="2400" b="1" dirty="0"/>
              <a:t>를 이용한 캐릭터 이동 구현 </a:t>
            </a:r>
            <a:r>
              <a:rPr lang="en-US" altLang="ko-KR" sz="2400" b="1" dirty="0"/>
              <a:t>(VR </a:t>
            </a:r>
            <a:r>
              <a:rPr lang="ko-KR" altLang="en-US" sz="2400" b="1" dirty="0" smtClean="0"/>
              <a:t>모드</a:t>
            </a:r>
            <a:r>
              <a:rPr lang="en-US" altLang="ko-KR" sz="2400" b="1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플레이 모드에서 입간판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게시판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기능 구현</a:t>
            </a:r>
            <a:endParaRPr lang="en-US" altLang="ko-KR" sz="24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프로필 사진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설명 설정 기능 구현</a:t>
            </a:r>
            <a:endParaRPr lang="en-US" altLang="ko-KR" sz="24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/>
              <a:t>사용자가 </a:t>
            </a:r>
            <a:r>
              <a:rPr lang="ko-KR" altLang="en-US" sz="2400" b="1" dirty="0" err="1"/>
              <a:t>업로드한</a:t>
            </a:r>
            <a:r>
              <a:rPr lang="ko-KR" altLang="en-US" sz="2400" b="1" dirty="0"/>
              <a:t> 데이터 삭제 기능 구현</a:t>
            </a:r>
            <a:endParaRPr lang="en-US" altLang="ko-KR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 smtClean="0"/>
              <a:t>챗봇을</a:t>
            </a:r>
            <a:r>
              <a:rPr lang="ko-KR" altLang="en-US" sz="2400" b="1" dirty="0" smtClean="0"/>
              <a:t> 이용한 이벤트 구현</a:t>
            </a:r>
            <a:endParaRPr lang="en-US" altLang="ko-KR" sz="2400" b="1" dirty="0" smtClean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452720" y="5296675"/>
            <a:ext cx="8492797" cy="807908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850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dirty="0" err="1" smtClean="0"/>
              <a:t>텐서플로우를</a:t>
            </a:r>
            <a:r>
              <a:rPr lang="ko-KR" altLang="en-US" sz="2400" b="1" dirty="0" smtClean="0"/>
              <a:t> 이용한 </a:t>
            </a:r>
            <a:r>
              <a:rPr lang="ko-KR" altLang="en-US" sz="2400" b="1" dirty="0" err="1" smtClean="0"/>
              <a:t>딥러닝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34280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 smtClean="0"/>
              <a:t>개발 현황</a:t>
            </a:r>
            <a:endParaRPr lang="ko-KR" altLang="en-US" sz="3600" dirty="0"/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724093"/>
            <a:ext cx="4482250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accent6"/>
                </a:solidFill>
              </a:rPr>
              <a:t>졸업작품 </a:t>
            </a:r>
            <a:r>
              <a:rPr lang="en-US" altLang="ko-KR" sz="2400" dirty="0" err="1" smtClean="0">
                <a:solidFill>
                  <a:schemeClr val="accent6"/>
                </a:solidFill>
              </a:rPr>
              <a:t>GitHub</a:t>
            </a:r>
            <a:r>
              <a:rPr lang="en-US" altLang="ko-KR" sz="2400" dirty="0" smtClean="0">
                <a:solidFill>
                  <a:schemeClr val="accent6"/>
                </a:solidFill>
              </a:rPr>
              <a:t> </a:t>
            </a:r>
            <a:r>
              <a:rPr lang="ko-KR" altLang="en-US" sz="2400" dirty="0" smtClean="0">
                <a:solidFill>
                  <a:schemeClr val="accent6"/>
                </a:solidFill>
              </a:rPr>
              <a:t>주소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3284532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2400" dirty="0" err="1" smtClean="0">
                <a:solidFill>
                  <a:schemeClr val="accent6"/>
                </a:solidFill>
              </a:rPr>
              <a:t>팀원별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accent6"/>
                </a:solidFill>
              </a:rPr>
              <a:t>GitHub</a:t>
            </a:r>
            <a:r>
              <a:rPr lang="en-US" altLang="ko-KR" sz="2400" dirty="0" smtClean="0">
                <a:solidFill>
                  <a:schemeClr val="accent6"/>
                </a:solidFill>
              </a:rPr>
              <a:t> ID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3831348"/>
            <a:ext cx="8492797" cy="1885567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배근빈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BaeKeunBin</a:t>
            </a:r>
            <a:endParaRPr lang="en-US" altLang="ko-KR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이인행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LeeInHaeng</a:t>
            </a:r>
            <a:endParaRPr lang="en-US" altLang="ko-KR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황송식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12Seconds</a:t>
            </a:r>
            <a:endParaRPr lang="ko-KR" altLang="en-US" sz="2400" dirty="0"/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3" y="2088566"/>
            <a:ext cx="8492797" cy="930505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1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https://</a:t>
            </a:r>
            <a:r>
              <a:rPr lang="en-US" altLang="ko-KR" sz="2400" dirty="0" smtClean="0"/>
              <a:t>github.com/12Seconds/OIWebProject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20523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xmlns="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업무 분담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8A0917E6-B71B-48CC-A2C7-8D67A5596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12991"/>
              </p:ext>
            </p:extLst>
          </p:nvPr>
        </p:nvGraphicFramePr>
        <p:xfrm>
          <a:off x="2032000" y="1608779"/>
          <a:ext cx="8128000" cy="476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37563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0236451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556270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432128996"/>
                    </a:ext>
                  </a:extLst>
                </a:gridCol>
              </a:tblGrid>
              <a:tr h="8882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이인행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배근빈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황송식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0972295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&amp; DB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 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WebRTC </a:t>
                      </a:r>
                      <a:r>
                        <a:rPr lang="ko-KR" altLang="en-US" dirty="0"/>
                        <a:t>통신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음성 인식 기술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GL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편집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0925600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&amp;DB</a:t>
                      </a:r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98120444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데이터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저장 및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유저간 혹은 유저   대 컴퓨터간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2078836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통합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시스템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유저간 통신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유지보수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39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29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xmlns="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수행 일정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xmlns="" id="{65C8CB41-C52C-447C-8121-033BBD67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96420"/>
              </p:ext>
            </p:extLst>
          </p:nvPr>
        </p:nvGraphicFramePr>
        <p:xfrm>
          <a:off x="2625014" y="1409667"/>
          <a:ext cx="6941972" cy="3606273"/>
        </p:xfrm>
        <a:graphic>
          <a:graphicData uri="http://schemas.openxmlformats.org/drawingml/2006/table">
            <a:tbl>
              <a:tblPr/>
              <a:tblGrid>
                <a:gridCol w="1527567">
                  <a:extLst>
                    <a:ext uri="{9D8B030D-6E8A-4147-A177-3AD203B41FA5}">
                      <a16:colId xmlns:a16="http://schemas.microsoft.com/office/drawing/2014/main" xmlns="" val="1492856533"/>
                    </a:ext>
                  </a:extLst>
                </a:gridCol>
                <a:gridCol w="1527567">
                  <a:extLst>
                    <a:ext uri="{9D8B030D-6E8A-4147-A177-3AD203B41FA5}">
                      <a16:colId xmlns:a16="http://schemas.microsoft.com/office/drawing/2014/main" xmlns="" val="38719769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68603236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193670929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36881990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71998851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96325684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610828776"/>
                    </a:ext>
                  </a:extLst>
                </a:gridCol>
                <a:gridCol w="410340">
                  <a:extLst>
                    <a:ext uri="{9D8B030D-6E8A-4147-A177-3AD203B41FA5}">
                      <a16:colId xmlns:a16="http://schemas.microsoft.com/office/drawing/2014/main" xmlns="" val="3509101588"/>
                    </a:ext>
                  </a:extLst>
                </a:gridCol>
                <a:gridCol w="929288">
                  <a:extLst>
                    <a:ext uri="{9D8B030D-6E8A-4147-A177-3AD203B41FA5}">
                      <a16:colId xmlns:a16="http://schemas.microsoft.com/office/drawing/2014/main" xmlns="" val="1977984405"/>
                    </a:ext>
                  </a:extLst>
                </a:gridCol>
              </a:tblGrid>
              <a:tr h="305434">
                <a:tc rowSpan="2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추진일정</a:t>
                      </a:r>
                      <a:endParaRPr lang="ko-KR" altLang="en-US" sz="2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추진사항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7-9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8439569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제안서 작성 및 제출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5074711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9116118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5496401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시스템 설계 및 제작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757031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08040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7142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굴림" panose="020B0600000101010101" pitchFamily="50" charset="-127"/>
                        </a:rPr>
                        <a:t>VR </a:t>
                      </a: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적용 및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9386984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07687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91787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71713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321489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105869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프로토타입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96435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60363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609254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인공지능 컨텐츠 추가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12542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5708805"/>
                  </a:ext>
                </a:extLst>
              </a:tr>
              <a:tr h="227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395374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최종 완성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3694293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3997535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477480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발표 및 시연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275915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006161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7174320"/>
                  </a:ext>
                </a:extLst>
              </a:tr>
            </a:tbl>
          </a:graphicData>
        </a:graphic>
      </p:graphicFrame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42395C0E-3211-4062-82EB-793667F90203}"/>
              </a:ext>
            </a:extLst>
          </p:cNvPr>
          <p:cNvSpPr txBox="1">
            <a:spLocks/>
          </p:cNvSpPr>
          <p:nvPr/>
        </p:nvSpPr>
        <p:spPr>
          <a:xfrm>
            <a:off x="2560749" y="5012675"/>
            <a:ext cx="7376353" cy="1658393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endParaRPr lang="en-US" altLang="ko-KR" sz="1600" b="1" dirty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서버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웹 서버</a:t>
            </a:r>
            <a:r>
              <a:rPr lang="en-US" altLang="ko-KR" sz="1600" b="1" dirty="0"/>
              <a:t> </a:t>
            </a:r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클라이언트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로그인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구글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페이스북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편집모드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테스트플레이</a:t>
            </a:r>
            <a:endParaRPr lang="en-US" altLang="ko-KR" sz="1600" b="1" dirty="0"/>
          </a:p>
          <a:p>
            <a:pPr algn="l"/>
            <a:r>
              <a:rPr lang="en-US" altLang="ko-KR" sz="1600" b="1" dirty="0"/>
              <a:t>                             </a:t>
            </a:r>
            <a:r>
              <a:rPr lang="ko-KR" altLang="en-US" sz="1600" b="1" dirty="0"/>
              <a:t>저장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불러오기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일부 </a:t>
            </a:r>
            <a:r>
              <a:rPr lang="ko-KR" altLang="en-US" sz="1600" b="1" dirty="0" err="1"/>
              <a:t>에셋</a:t>
            </a:r>
            <a:r>
              <a:rPr lang="ko-KR" altLang="en-US" sz="1600" b="1" dirty="0"/>
              <a:t> 이벤트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물리엔진</a:t>
            </a:r>
            <a:endParaRPr lang="en-US" altLang="ko-KR" sz="1600" b="1" dirty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그 외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아마존 </a:t>
            </a:r>
            <a:r>
              <a:rPr lang="ko-KR" altLang="en-US" sz="1600" b="1" dirty="0" err="1"/>
              <a:t>리눅스</a:t>
            </a:r>
            <a:r>
              <a:rPr lang="ko-KR" altLang="en-US" sz="1600" b="1" dirty="0"/>
              <a:t> 구축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도메인 등록</a:t>
            </a:r>
            <a:r>
              <a:rPr lang="en-US" altLang="ko-KR" sz="1600" b="1" dirty="0"/>
              <a:t>, SSL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636278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xmlns="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en-US" altLang="ko-KR" sz="3600" dirty="0" err="1"/>
              <a:t>GitHub</a:t>
            </a:r>
            <a:endParaRPr lang="ko-KR" altLang="en-US" sz="3600" dirty="0"/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814092" y="931815"/>
            <a:ext cx="9818115" cy="81187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/>
                </a:solidFill>
              </a:rPr>
              <a:t>https://github.com/12Seconds/OIWebProject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43688"/>
            <a:ext cx="7937500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998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xmlns="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참고 자료 및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1ACAF9F-9302-447B-A015-680E19ECAA61}"/>
              </a:ext>
            </a:extLst>
          </p:cNvPr>
          <p:cNvSpPr/>
          <p:nvPr/>
        </p:nvSpPr>
        <p:spPr>
          <a:xfrm>
            <a:off x="1611492" y="2147719"/>
            <a:ext cx="52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코카콜라 </a:t>
            </a:r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광고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https://www.youtube.com/watch?v=bTbfPALVQgs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1611492" y="1438275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Cospace.io</a:t>
            </a:r>
          </a:p>
          <a:p>
            <a:r>
              <a:rPr lang="en-US" altLang="ko-KR" dirty="0"/>
              <a:t>https://cospaces.io/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143619C9-48EE-40F5-855C-A1E5630EBEA8}"/>
              </a:ext>
            </a:extLst>
          </p:cNvPr>
          <p:cNvSpPr/>
          <p:nvPr/>
        </p:nvSpPr>
        <p:spPr>
          <a:xfrm>
            <a:off x="1611492" y="2857162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현대 경제 연구원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http://hri.co.kr/upload/publication/201743182547[1].pdf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FE2FC7E-E3C9-4235-AD8B-AF0746C6B6F8}"/>
              </a:ext>
            </a:extLst>
          </p:cNvPr>
          <p:cNvSpPr/>
          <p:nvPr/>
        </p:nvSpPr>
        <p:spPr>
          <a:xfrm>
            <a:off x="1611492" y="3566606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en-US" altLang="ko-KR" dirty="0" err="1">
                <a:solidFill>
                  <a:schemeClr val="accent6"/>
                </a:solidFill>
              </a:rPr>
              <a:t>Platum</a:t>
            </a:r>
            <a:r>
              <a:rPr lang="ko-KR" altLang="en-US" dirty="0">
                <a:solidFill>
                  <a:schemeClr val="accent6"/>
                </a:solidFill>
              </a:rPr>
              <a:t> 기사</a:t>
            </a:r>
          </a:p>
          <a:p>
            <a:r>
              <a:rPr lang="en-US" altLang="ko-KR" dirty="0"/>
              <a:t>http://platum.kr/archives/77302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3E57A15-71AC-4268-B237-EA4DD4107923}"/>
              </a:ext>
            </a:extLst>
          </p:cNvPr>
          <p:cNvSpPr/>
          <p:nvPr/>
        </p:nvSpPr>
        <p:spPr>
          <a:xfrm>
            <a:off x="1621017" y="4276049"/>
            <a:ext cx="5814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Adobe Korea Creative Dialog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https://blogs.adobe.com/creativedialogue/ko/design-ko/</a:t>
            </a:r>
          </a:p>
          <a:p>
            <a:r>
              <a:rPr lang="en-US" altLang="ko-KR" dirty="0"/>
              <a:t>the-future-is-now-10-design-predictions-for-2017-kr/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95CB9EEB-3DEE-495D-ACF2-A44D338B9572}"/>
              </a:ext>
            </a:extLst>
          </p:cNvPr>
          <p:cNvSpPr/>
          <p:nvPr/>
        </p:nvSpPr>
        <p:spPr>
          <a:xfrm>
            <a:off x="1630542" y="5262491"/>
            <a:ext cx="5258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KOREA HTML5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https://www.koreahtml5.kr/jsp/definition/history.jsp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45D2D630-6EAD-4AE4-AC28-4A6EAA16E316}"/>
              </a:ext>
            </a:extLst>
          </p:cNvPr>
          <p:cNvSpPr/>
          <p:nvPr/>
        </p:nvSpPr>
        <p:spPr>
          <a:xfrm>
            <a:off x="1630542" y="5971935"/>
            <a:ext cx="5748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소프트웨어 정책연구소</a:t>
            </a:r>
          </a:p>
          <a:p>
            <a:r>
              <a:rPr lang="en-US" altLang="ko-KR" dirty="0"/>
              <a:t>https://spri.kr/posts/view/11130?code=inderstry_trend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96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577463-190B-42A3-A19F-2DEA806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xmlns="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xmlns="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xmlns="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xmlns="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xmlns="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xmlns="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xmlns="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xmlns="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xmlns="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xmlns="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xmlns="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xmlns="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xmlns="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xmlns="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xmlns="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xmlns="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xmlns="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xmlns="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xmlns="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xmlns="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xmlns="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xmlns="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xmlns="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xmlns="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xmlns="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xmlns="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xmlns="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xmlns="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xmlns="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xmlns="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xmlns="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xmlns="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xmlns="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xmlns="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xmlns="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xmlns="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xmlns="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xmlns="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xmlns="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xmlns="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xmlns="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xmlns="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xmlns="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xmlns="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xmlns="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xmlns="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xmlns="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xmlns="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xmlns="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xmlns="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xmlns="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xmlns="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xmlns="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xmlns="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xmlns="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65" y="1967068"/>
            <a:ext cx="3754271" cy="1669985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Q </a:t>
            </a:r>
            <a:r>
              <a:rPr lang="en-US" altLang="ko-KR" sz="8000" dirty="0">
                <a:solidFill>
                  <a:srgbClr val="A9ACEE"/>
                </a:solidFill>
              </a:rPr>
              <a:t>&amp; </a:t>
            </a:r>
            <a:r>
              <a:rPr lang="en-US" altLang="ko-KR" sz="11500" dirty="0">
                <a:solidFill>
                  <a:srgbClr val="A9ACEE"/>
                </a:solidFill>
              </a:rPr>
              <a:t>A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xmlns="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xmlns="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xmlns="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xmlns="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xmlns="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xmlns="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xmlns="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xmlns="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xmlns="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xmlns="" id="{C005D8AF-E36F-47A5-9308-2F2091E7A55D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170" name="육각형 169">
              <a:extLst>
                <a:ext uri="{FF2B5EF4-FFF2-40B4-BE49-F238E27FC236}">
                  <a16:creationId xmlns:a16="http://schemas.microsoft.com/office/drawing/2014/main" xmlns="" id="{7B0E4C84-C93D-46F9-AD85-6425F1DF5B8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xmlns="" id="{74755468-CFE5-4407-876B-8A7F503FD68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xmlns="" id="{B7025A7A-E84C-4E24-94BC-A7822DF22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xmlns="" id="{E99F502B-5B41-4816-85D4-DDEA1CC65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xmlns="" id="{D038DE6A-C101-4425-999A-50E6393D013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0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9B2404E-C971-4CDB-970A-60556700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xmlns="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DD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xmlns="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xmlns="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xmlns="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xmlns="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xmlns="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xmlns="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xmlns="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xmlns="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xmlns="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xmlns="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xmlns="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593F1A32-C115-43A9-99DB-3192EF23EF04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xmlns="" id="{5ED701CF-E3E9-4A5B-819C-AC2D0F6FB77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140B689A-D1B6-4CA1-B706-1C2667F44B3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2F154EF3-41CE-4063-AA2C-6C62CFECE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FE767CCF-A782-45FD-B124-4CD342EC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xmlns="" id="{BD12172B-5A23-454A-BF13-75C0E5B1ABF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xmlns="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xmlns="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xmlns="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xmlns="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xmlns="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xmlns="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xmlns="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xmlns="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xmlns="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xmlns="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xmlns="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xmlns="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xmlns="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xmlns="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xmlns="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xmlns="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xmlns="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xmlns="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xmlns="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xmlns="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xmlns="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xmlns="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xmlns="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xmlns="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xmlns="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xmlns="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xmlns="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C7F6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xmlns="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xmlns="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xmlns="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xmlns="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xmlns="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xmlns="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xmlns="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xmlns="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xmlns="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xmlns="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xmlns="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xmlns="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xmlns="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xmlns="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xmlns="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xmlns="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46" y="1928264"/>
            <a:ext cx="7374109" cy="3388729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Thank you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xmlns="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xmlns="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xmlns="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xmlns="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xmlns="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xmlns="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xmlns="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xmlns="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xmlns="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19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472300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목표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037625"/>
            <a:ext cx="10145304" cy="2085186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C000"/>
                </a:solidFill>
              </a:rPr>
              <a:t>설치과정 없이 웹 브라우저에서 바로 실행할 수 있는                             </a:t>
            </a:r>
            <a:r>
              <a:rPr lang="en-US" altLang="ko-KR" sz="2400" dirty="0">
                <a:solidFill>
                  <a:srgbClr val="FFC000"/>
                </a:solidFill>
              </a:rPr>
              <a:t>3D </a:t>
            </a:r>
            <a:r>
              <a:rPr lang="ko-KR" altLang="en-US" sz="2400" dirty="0">
                <a:solidFill>
                  <a:srgbClr val="FFC000"/>
                </a:solidFill>
              </a:rPr>
              <a:t>공간 편집 기능을 구현하여 일반 사용자에게 제공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3D </a:t>
            </a:r>
            <a:r>
              <a:rPr lang="ko-KR" altLang="en-US" sz="2400" dirty="0"/>
              <a:t>공간에서의 </a:t>
            </a:r>
            <a:r>
              <a:rPr lang="en-US" altLang="ko-KR" sz="2400" dirty="0"/>
              <a:t>VR </a:t>
            </a:r>
            <a:r>
              <a:rPr lang="ko-KR" altLang="en-US" sz="2400" dirty="0"/>
              <a:t>컨텐츠 제작을 쉽게 하도록 제공하여</a:t>
            </a:r>
            <a:r>
              <a:rPr lang="ko-KR" altLang="en-US" sz="1600" dirty="0"/>
              <a:t> </a:t>
            </a:r>
            <a:r>
              <a:rPr lang="en-US" altLang="ko-KR" sz="2400" dirty="0"/>
              <a:t>VR</a:t>
            </a:r>
            <a:r>
              <a:rPr lang="en-US" altLang="ko-KR" dirty="0"/>
              <a:t> </a:t>
            </a:r>
            <a:r>
              <a:rPr lang="ko-KR" altLang="en-US" sz="2400" dirty="0"/>
              <a:t>컨텐츠를                      일반 사용자가 직접 제작</a:t>
            </a:r>
            <a:r>
              <a:rPr lang="en-US" altLang="ko-KR" sz="2400" dirty="0"/>
              <a:t>, </a:t>
            </a:r>
            <a:r>
              <a:rPr lang="ko-KR" altLang="en-US" sz="2400" dirty="0"/>
              <a:t>공유할 수 있는 커뮤니티를 형성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45274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효과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1FBE3A6-FAAF-443D-AF8D-A071A04EE7AE}"/>
              </a:ext>
            </a:extLst>
          </p:cNvPr>
          <p:cNvGrpSpPr/>
          <p:nvPr/>
        </p:nvGrpSpPr>
        <p:grpSpPr>
          <a:xfrm>
            <a:off x="190245" y="265199"/>
            <a:ext cx="569166" cy="662575"/>
            <a:chOff x="190612" y="350924"/>
            <a:chExt cx="569166" cy="662575"/>
          </a:xfrm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xmlns="" id="{04E5B426-27A5-46EC-8B0D-ECF135F34CBB}"/>
                </a:ext>
              </a:extLst>
            </p:cNvPr>
            <p:cNvSpPr/>
            <p:nvPr/>
          </p:nvSpPr>
          <p:spPr>
            <a:xfrm rot="5400000">
              <a:off x="145083" y="396454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DA3B062A-B7B1-4A7A-932D-3C3BC49407F4}"/>
                </a:ext>
              </a:extLst>
            </p:cNvPr>
            <p:cNvGrpSpPr/>
            <p:nvPr/>
          </p:nvGrpSpPr>
          <p:grpSpPr>
            <a:xfrm>
              <a:off x="190612" y="495251"/>
              <a:ext cx="569166" cy="518248"/>
              <a:chOff x="190612" y="495251"/>
              <a:chExt cx="569166" cy="51824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xmlns="" id="{D0527AAA-6B7E-4923-BBBC-3410AAA1D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86238205-A206-4E72-8DE3-49627AEE8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42815573-07B2-4A06-9AA1-0BD67024DE3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FBD5D967-6414-4372-A67D-A6053E0F2DE2}"/>
              </a:ext>
            </a:extLst>
          </p:cNvPr>
          <p:cNvSpPr txBox="1">
            <a:spLocks/>
          </p:cNvSpPr>
          <p:nvPr/>
        </p:nvSpPr>
        <p:spPr>
          <a:xfrm>
            <a:off x="1656425" y="2757106"/>
            <a:ext cx="10145304" cy="3262432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새로운 형태의 웹 페이지 제작으로 </a:t>
            </a:r>
            <a:r>
              <a:rPr lang="ko-KR" altLang="en-US" sz="2400" dirty="0">
                <a:solidFill>
                  <a:srgbClr val="FFC000"/>
                </a:solidFill>
              </a:rPr>
              <a:t>신선함</a:t>
            </a:r>
            <a:r>
              <a:rPr lang="ko-KR" altLang="en-US" sz="2400" dirty="0"/>
              <a:t>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글로벌 </a:t>
            </a:r>
            <a:r>
              <a:rPr lang="en-US" altLang="ko-KR" sz="2400" dirty="0"/>
              <a:t>VR </a:t>
            </a:r>
            <a:r>
              <a:rPr lang="ko-KR" altLang="en-US" sz="2400" dirty="0"/>
              <a:t>시장에 뒤늦게 뛰어든 국내 </a:t>
            </a:r>
            <a:r>
              <a:rPr lang="en-US" altLang="ko-KR" sz="2400" dirty="0"/>
              <a:t>VR</a:t>
            </a:r>
            <a:r>
              <a:rPr lang="ko-KR" altLang="en-US" sz="2400" dirty="0"/>
              <a:t>산업에 보다 발 빠르게          나아갈 수 있는 </a:t>
            </a:r>
            <a:r>
              <a:rPr lang="ko-KR" altLang="en-US" sz="2400" dirty="0">
                <a:solidFill>
                  <a:srgbClr val="FFC000"/>
                </a:solidFill>
              </a:rPr>
              <a:t>원동력</a:t>
            </a:r>
            <a:r>
              <a:rPr lang="ko-KR" altLang="en-US" sz="2400" dirty="0"/>
              <a:t>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방법의 커뮤니케이션 기능을 제공하여 새로운 </a:t>
            </a:r>
            <a:r>
              <a:rPr lang="ko-KR" altLang="en-US" sz="2400" dirty="0">
                <a:solidFill>
                  <a:srgbClr val="FFC000"/>
                </a:solidFill>
              </a:rPr>
              <a:t>문화를 형성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대중들에게 직접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기술을 경험해 볼 수 있도록 하는 </a:t>
            </a:r>
            <a:r>
              <a:rPr lang="ko-KR" altLang="en-US" sz="2400" dirty="0">
                <a:solidFill>
                  <a:srgbClr val="FFC000"/>
                </a:solidFill>
              </a:rPr>
              <a:t>기회를 제공</a:t>
            </a:r>
          </a:p>
        </p:txBody>
      </p:sp>
    </p:spTree>
    <p:extLst>
      <p:ext uri="{BB962C8B-B14F-4D97-AF65-F5344CB8AC3E}">
        <p14:creationId xmlns:p14="http://schemas.microsoft.com/office/powerpoint/2010/main" val="46389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CyWorld</a:t>
            </a:r>
            <a:endParaRPr lang="ko-KR" altLang="en-US" sz="28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2D </a:t>
            </a:r>
            <a:r>
              <a:rPr lang="ko-KR" altLang="en-US" sz="2000" dirty="0"/>
              <a:t>미니홈페이지를 제공하는 </a:t>
            </a:r>
            <a:r>
              <a:rPr lang="ko-KR" altLang="en-US" sz="2000" dirty="0" err="1"/>
              <a:t>소셜</a:t>
            </a:r>
            <a:r>
              <a:rPr lang="ko-KR" altLang="en-US" sz="2000" dirty="0"/>
              <a:t> 네트워크 서비스</a:t>
            </a:r>
          </a:p>
        </p:txBody>
      </p:sp>
      <p:pic>
        <p:nvPicPr>
          <p:cNvPr id="2052" name="Picture 4" descr="싸이월드의 미니홈피 갈무리 사진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0" y="2741504"/>
            <a:ext cx="4963961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Cy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8" y="2741504"/>
            <a:ext cx="2970637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2394488" y="5901964"/>
            <a:ext cx="776657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본 과제는 </a:t>
            </a:r>
            <a:r>
              <a:rPr lang="en-US" altLang="ko-KR" sz="2000" dirty="0">
                <a:solidFill>
                  <a:schemeClr val="accent6"/>
                </a:solidFill>
              </a:rPr>
              <a:t>3D </a:t>
            </a:r>
            <a:r>
              <a:rPr lang="ko-KR" altLang="en-US" sz="2000" dirty="0">
                <a:solidFill>
                  <a:schemeClr val="accent6"/>
                </a:solidFill>
              </a:rPr>
              <a:t>웹 페이지를 기반으로 한다는 점에서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Cospace.io</a:t>
            </a:r>
            <a:endParaRPr lang="ko-KR" altLang="en-US" sz="28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1D35958-CEFA-47FF-BEE7-A59881A1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63" y="2740202"/>
            <a:ext cx="4618555" cy="323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133325-A9FC-4384-9413-106C1338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5" y="2725629"/>
            <a:ext cx="4945022" cy="324703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교육 목적으로 </a:t>
            </a:r>
            <a:r>
              <a:rPr lang="en-US" altLang="ko-KR" sz="2000" dirty="0"/>
              <a:t>3D</a:t>
            </a:r>
            <a:r>
              <a:rPr lang="ko-KR" altLang="en-US" sz="2000" dirty="0"/>
              <a:t> 공간을 만들어  사용하는 웹 페이지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452056" y="5901964"/>
            <a:ext cx="1032318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공간 공유 뿐만 아니라 다양한 방법으로 실시간 소통하는 </a:t>
            </a:r>
            <a:r>
              <a:rPr lang="en-US" altLang="ko-KR" sz="2000" dirty="0">
                <a:solidFill>
                  <a:schemeClr val="accent6"/>
                </a:solidFill>
              </a:rPr>
              <a:t>SNS </a:t>
            </a:r>
            <a:r>
              <a:rPr lang="ko-KR" altLang="en-US" sz="2000" dirty="0">
                <a:solidFill>
                  <a:schemeClr val="accent6"/>
                </a:solidFill>
              </a:rPr>
              <a:t>기능에서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5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Coca</a:t>
            </a:r>
            <a:r>
              <a:rPr lang="ko-KR" altLang="en-US" sz="2800" dirty="0"/>
              <a:t> </a:t>
            </a:r>
            <a:r>
              <a:rPr lang="en-US" altLang="ko-KR" sz="2800" dirty="0"/>
              <a:t>cola VR advertisement</a:t>
            </a:r>
            <a:endParaRPr lang="ko-KR" altLang="en-US" sz="2800" dirty="0"/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63B85417-2DC9-4555-B70D-06B7BB007152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5537473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VR</a:t>
            </a:r>
            <a:r>
              <a:rPr lang="ko-KR" altLang="en-US" sz="2000" dirty="0"/>
              <a:t>을 이용한 광고 컨텐츠 제작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CE32CA-CAED-4CDE-9849-66DAF1B1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2721825"/>
            <a:ext cx="4717264" cy="331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ABF33A3-54CB-42D9-8B93-1FF68A5F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58" y="2721825"/>
            <a:ext cx="4867891" cy="331702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778641" y="5901964"/>
            <a:ext cx="953939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대기업들도 </a:t>
            </a:r>
            <a:r>
              <a:rPr lang="en-US" altLang="ko-KR" sz="2000" dirty="0">
                <a:solidFill>
                  <a:schemeClr val="accent6"/>
                </a:solidFill>
              </a:rPr>
              <a:t>VR</a:t>
            </a:r>
            <a:r>
              <a:rPr lang="ko-KR" altLang="en-US" sz="2000" dirty="0">
                <a:solidFill>
                  <a:schemeClr val="accent6"/>
                </a:solidFill>
              </a:rPr>
              <a:t>을 활용한 </a:t>
            </a:r>
            <a:r>
              <a:rPr lang="ko-KR" altLang="en-US" sz="2000" dirty="0" err="1">
                <a:solidFill>
                  <a:schemeClr val="accent6"/>
                </a:solidFill>
              </a:rPr>
              <a:t>컨텐츠를</a:t>
            </a:r>
            <a:r>
              <a:rPr lang="ko-KR" altLang="en-US" sz="2000" dirty="0">
                <a:solidFill>
                  <a:schemeClr val="accent6"/>
                </a:solidFill>
              </a:rPr>
              <a:t> 제작하여 광고하는 등의 활동을 보여주고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57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2666</TotalTime>
  <Words>2271</Words>
  <Application>Microsoft Office PowerPoint</Application>
  <PresentationFormat>사용자 지정</PresentationFormat>
  <Paragraphs>764</Paragraphs>
  <Slides>48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Madison</vt:lpstr>
      <vt:lpstr>VR 기술을 활용한 웹 기반   </vt:lpstr>
      <vt:lpstr>목차</vt:lpstr>
      <vt:lpstr> 종합 설계 개요</vt:lpstr>
      <vt:lpstr> 종합 설계 개요</vt:lpstr>
      <vt:lpstr> 종합 설계 개요</vt:lpstr>
      <vt:lpstr> 종합 설계 개요</vt:lpstr>
      <vt:lpstr> 관련 연구 및 사례</vt:lpstr>
      <vt:lpstr> 관련 연구 및 사례</vt:lpstr>
      <vt:lpstr> 관련 연구 및 사례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구성도 (전체)</vt:lpstr>
      <vt:lpstr> 시스템 구성도 (클라이언트)</vt:lpstr>
      <vt:lpstr> 시스템 구성도 (클라이언트)</vt:lpstr>
      <vt:lpstr> 시스템 모듈 상세 설계 (서버)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개발 방법 및 개발 환경</vt:lpstr>
      <vt:lpstr> 개발 방법 및 개발 환경</vt:lpstr>
      <vt:lpstr> 개발 방법 및 개발 환경</vt:lpstr>
      <vt:lpstr> 개발 방법 및 개발 환경</vt:lpstr>
      <vt:lpstr> 개발 방법 및 개발 환경</vt:lpstr>
      <vt:lpstr> 데모 환경 설계</vt:lpstr>
      <vt:lpstr> 개발 현황</vt:lpstr>
      <vt:lpstr> 개발 현황</vt:lpstr>
      <vt:lpstr> 개발 현황</vt:lpstr>
      <vt:lpstr> 개발 현황</vt:lpstr>
      <vt:lpstr> 업무 분담</vt:lpstr>
      <vt:lpstr> 종합 설계 수행 일정</vt:lpstr>
      <vt:lpstr> GitHub</vt:lpstr>
      <vt:lpstr> 참고 자료 및 문헌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기술을 활용한 웹 기반 소셜 네트워크 서비스 </dc:title>
  <dc:creator>KeunBin Bae</dc:creator>
  <cp:lastModifiedBy>황송식</cp:lastModifiedBy>
  <cp:revision>255</cp:revision>
  <dcterms:created xsi:type="dcterms:W3CDTF">2017-12-20T04:40:39Z</dcterms:created>
  <dcterms:modified xsi:type="dcterms:W3CDTF">2018-04-22T06:52:04Z</dcterms:modified>
</cp:coreProperties>
</file>